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5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96" r:id="rId2"/>
    <p:sldId id="560" r:id="rId3"/>
    <p:sldId id="257" r:id="rId4"/>
    <p:sldId id="561" r:id="rId5"/>
    <p:sldId id="644" r:id="rId6"/>
    <p:sldId id="647" r:id="rId7"/>
    <p:sldId id="605" r:id="rId8"/>
    <p:sldId id="577" r:id="rId9"/>
    <p:sldId id="578" r:id="rId10"/>
    <p:sldId id="529" r:id="rId11"/>
    <p:sldId id="530" r:id="rId12"/>
    <p:sldId id="592" r:id="rId13"/>
    <p:sldId id="531" r:id="rId14"/>
    <p:sldId id="532" r:id="rId15"/>
    <p:sldId id="583" r:id="rId16"/>
    <p:sldId id="593" r:id="rId17"/>
    <p:sldId id="585" r:id="rId18"/>
    <p:sldId id="609" r:id="rId19"/>
    <p:sldId id="653" r:id="rId20"/>
    <p:sldId id="619" r:id="rId21"/>
    <p:sldId id="620" r:id="rId22"/>
    <p:sldId id="621" r:id="rId23"/>
    <p:sldId id="622" r:id="rId24"/>
    <p:sldId id="646" r:id="rId25"/>
    <p:sldId id="623" r:id="rId26"/>
    <p:sldId id="624" r:id="rId27"/>
    <p:sldId id="650" r:id="rId28"/>
    <p:sldId id="651" r:id="rId29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06" autoAdjust="0"/>
    <p:restoredTop sz="94660"/>
  </p:normalViewPr>
  <p:slideViewPr>
    <p:cSldViewPr>
      <p:cViewPr varScale="1">
        <p:scale>
          <a:sx n="70" d="100"/>
          <a:sy n="70" d="100"/>
        </p:scale>
        <p:origin x="3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7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22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3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62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10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88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22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12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cs typeface="B Yagut" panose="00000400000000000000" pitchFamily="2" charset="-78"/>
              </a:defRPr>
            </a:lvl1pPr>
            <a:lvl2pPr>
              <a:defRPr sz="2800">
                <a:cs typeface="B Yagut" panose="00000400000000000000" pitchFamily="2" charset="-78"/>
              </a:defRPr>
            </a:lvl2pPr>
            <a:lvl3pPr>
              <a:defRPr sz="2400">
                <a:cs typeface="B Yagut" panose="00000400000000000000" pitchFamily="2" charset="-78"/>
              </a:defRPr>
            </a:lvl3pPr>
            <a:lvl4pPr>
              <a:defRPr sz="2000">
                <a:cs typeface="B Yagut" panose="00000400000000000000" pitchFamily="2" charset="-78"/>
              </a:defRPr>
            </a:lvl4pPr>
            <a:lvl5pPr>
              <a:defRPr sz="2000">
                <a:cs typeface="B Yagut" panose="000004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cs typeface="B Yagut" panose="00000400000000000000" pitchFamily="2" charset="-7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39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/>
              <a:pPr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1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B Yagut" panose="00000400000000000000" pitchFamily="2" charset="-78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1600199"/>
          </a:xfrm>
        </p:spPr>
        <p:txBody>
          <a:bodyPr>
            <a:normAutofit/>
          </a:bodyPr>
          <a:lstStyle/>
          <a:p>
            <a:r>
              <a:rPr lang="fa-IR" sz="2400" b="1" dirty="0" smtClean="0"/>
              <a:t> آشنایی با نحوه معاینات فیزیکی</a:t>
            </a:r>
            <a:endParaRPr lang="fa-IR" sz="2400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52400" y="2286000"/>
            <a:ext cx="8686800" cy="3581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a-IR" sz="4800" b="1" dirty="0">
                <a:solidFill>
                  <a:srgbClr val="FF0000"/>
                </a:solidFill>
              </a:rPr>
              <a:t>فصل </a:t>
            </a:r>
            <a:r>
              <a:rPr lang="fa-IR" sz="4800" b="1" dirty="0" smtClean="0">
                <a:solidFill>
                  <a:srgbClr val="FF0000"/>
                </a:solidFill>
              </a:rPr>
              <a:t>دوم</a:t>
            </a:r>
          </a:p>
          <a:p>
            <a:pPr>
              <a:lnSpc>
                <a:spcPct val="150000"/>
              </a:lnSpc>
            </a:pPr>
            <a:r>
              <a:rPr lang="fa-IR" sz="6000" b="1" dirty="0" smtClean="0">
                <a:solidFill>
                  <a:srgbClr val="FF0000"/>
                </a:solidFill>
              </a:rPr>
              <a:t>اجزا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fa-IR" sz="6000" b="1" dirty="0" smtClean="0">
                <a:solidFill>
                  <a:srgbClr val="FF0000"/>
                </a:solidFill>
              </a:rPr>
              <a:t>ی </a:t>
            </a:r>
            <a:r>
              <a:rPr lang="fa-IR" sz="6000" b="1" dirty="0">
                <a:solidFill>
                  <a:srgbClr val="FF0000"/>
                </a:solidFill>
              </a:rPr>
              <a:t>شرح </a:t>
            </a:r>
            <a:r>
              <a:rPr lang="fa-IR" sz="6000" b="1" dirty="0" smtClean="0">
                <a:solidFill>
                  <a:srgbClr val="FF0000"/>
                </a:solidFill>
              </a:rPr>
              <a:t>حال 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3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fa-IR" sz="3600" dirty="0">
                <a:solidFill>
                  <a:prstClr val="black"/>
                </a:solidFill>
              </a:rPr>
              <a:t>2) شکایت اصلی</a:t>
            </a:r>
            <a:r>
              <a:rPr lang="en-US" sz="3600" dirty="0">
                <a:solidFill>
                  <a:prstClr val="black"/>
                </a:solidFill>
              </a:rPr>
              <a:t>  </a:t>
            </a:r>
            <a:r>
              <a:rPr lang="en-US" sz="3600" dirty="0" smtClean="0">
                <a:solidFill>
                  <a:prstClr val="black"/>
                </a:solidFill>
              </a:rPr>
              <a:t>Chief complain</a:t>
            </a:r>
            <a:endParaRPr lang="fa-IR" sz="360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rtl="1">
              <a:lnSpc>
                <a:spcPct val="150000"/>
              </a:lnSpc>
              <a:buFontTx/>
              <a:buChar char="-"/>
            </a:pPr>
            <a:r>
              <a:rPr lang="fa-IR" dirty="0" smtClean="0"/>
              <a:t>یک یا چند علامت نگران کننده که منجر به مراجعه فعلی بیمار شده است.</a:t>
            </a:r>
          </a:p>
          <a:p>
            <a:pPr rtl="1">
              <a:lnSpc>
                <a:spcPct val="150000"/>
              </a:lnSpc>
              <a:buFontTx/>
              <a:buChar char="-"/>
            </a:pPr>
            <a:r>
              <a:rPr lang="fa-IR" dirty="0" smtClean="0"/>
              <a:t>با کلمات </a:t>
            </a:r>
            <a:r>
              <a:rPr lang="fa-IR" dirty="0"/>
              <a:t>بیمار(کلمات بیمار را عینا نقل کنید. بطور مثال </a:t>
            </a:r>
            <a:r>
              <a:rPr lang="fa-IR" dirty="0">
                <a:solidFill>
                  <a:srgbClr val="FFC000"/>
                </a:solidFill>
              </a:rPr>
              <a:t>دلم درد میکند و احساس بدی دارم</a:t>
            </a:r>
            <a:r>
              <a:rPr lang="fa-IR" dirty="0" smtClean="0"/>
              <a:t>). </a:t>
            </a:r>
            <a:endParaRPr lang="fa-IR" dirty="0"/>
          </a:p>
          <a:p>
            <a:pPr rtl="1">
              <a:lnSpc>
                <a:spcPct val="150000"/>
              </a:lnSpc>
              <a:buFontTx/>
              <a:buChar char="-"/>
            </a:pPr>
            <a:r>
              <a:rPr lang="fa-IR" dirty="0" smtClean="0"/>
              <a:t>نحوه پرسش:سوال کلی(چه چیزی باعث شد که شما به اینجا مراجعه کنید ؟ و...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1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60"/>
    </mc:Choice>
    <mc:Fallback xmlns="">
      <p:transition spd="slow" advTm="72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52" y="228600"/>
            <a:ext cx="8229600" cy="91440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fa-IR" sz="3200" dirty="0"/>
              <a:t>3) بیماری </a:t>
            </a:r>
            <a:r>
              <a:rPr lang="fa-IR" sz="3200" dirty="0" smtClean="0"/>
              <a:t>کنونی </a:t>
            </a:r>
            <a:r>
              <a:rPr lang="en-US" sz="3200" dirty="0" smtClean="0"/>
              <a:t> Present illness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5638800"/>
          </a:xfrm>
        </p:spPr>
        <p:txBody>
          <a:bodyPr>
            <a:noAutofit/>
          </a:bodyPr>
          <a:lstStyle/>
          <a:p>
            <a:pPr algn="just"/>
            <a:r>
              <a:rPr lang="fa-IR" sz="2400" dirty="0"/>
              <a:t> </a:t>
            </a:r>
            <a:r>
              <a:rPr lang="fa-IR" sz="2800" dirty="0"/>
              <a:t>شکایت اصلی را بسط می دهد و توضیح می دهد که هر علامت چگونه بروز کرده </a:t>
            </a:r>
            <a:r>
              <a:rPr lang="fa-IR" sz="2800" dirty="0" smtClean="0"/>
              <a:t>است. افکار </a:t>
            </a:r>
            <a:r>
              <a:rPr lang="fa-IR" sz="2800" dirty="0"/>
              <a:t>و احساسات بیمار در مورد بیماری را شامل می شود قسمت های مربوطه را از مرور سیستم ها در بر دارد که شامل موارد مثبت و منفی مربوطه می </a:t>
            </a:r>
            <a:r>
              <a:rPr lang="fa-IR" sz="2800" dirty="0" smtClean="0"/>
              <a:t>شود.</a:t>
            </a:r>
          </a:p>
          <a:p>
            <a:pPr algn="just"/>
            <a:r>
              <a:rPr lang="fa-IR" sz="2800" dirty="0" smtClean="0"/>
              <a:t>ممکن </a:t>
            </a:r>
            <a:r>
              <a:rPr lang="fa-IR" sz="2800" dirty="0"/>
              <a:t>است شامل مصرف </a:t>
            </a:r>
            <a:r>
              <a:rPr lang="fa-IR" sz="2800" dirty="0" smtClean="0"/>
              <a:t>داروها، آلرژی ها، مصرف </a:t>
            </a:r>
            <a:r>
              <a:rPr lang="fa-IR" sz="2800" dirty="0"/>
              <a:t>دخانیات و الکل نیز </a:t>
            </a:r>
            <a:r>
              <a:rPr lang="fa-IR" sz="2800" dirty="0" smtClean="0"/>
              <a:t>باشد، زیرا </a:t>
            </a:r>
            <a:r>
              <a:rPr lang="fa-IR" sz="2800" dirty="0"/>
              <a:t>این ها اغلب با بیماری کنونی ارتباط </a:t>
            </a:r>
            <a:r>
              <a:rPr lang="fa-IR" sz="2800" dirty="0" smtClean="0"/>
              <a:t>دارند</a:t>
            </a:r>
            <a:r>
              <a:rPr lang="en-US" sz="2800" dirty="0" smtClean="0"/>
              <a:t>.</a:t>
            </a:r>
            <a:r>
              <a:rPr lang="fa-IR" sz="2800" dirty="0" smtClean="0"/>
              <a:t> </a:t>
            </a:r>
            <a:endParaRPr lang="fa-IR" sz="2800" dirty="0"/>
          </a:p>
          <a:p>
            <a:pPr marL="0" indent="0" algn="just">
              <a:buNone/>
            </a:pPr>
            <a:r>
              <a:rPr lang="fa-IR" sz="2800" dirty="0" smtClean="0"/>
              <a:t>توجه </a:t>
            </a:r>
            <a:r>
              <a:rPr lang="fa-IR" sz="2800" dirty="0"/>
              <a:t>به عوامل دخیل در ایجاد یک علامت:</a:t>
            </a:r>
          </a:p>
          <a:p>
            <a:pPr algn="just"/>
            <a:r>
              <a:rPr lang="fa-IR" sz="2800" dirty="0" smtClean="0">
                <a:solidFill>
                  <a:srgbClr val="0070C0"/>
                </a:solidFill>
              </a:rPr>
              <a:t>1-محل 2-کیفیت 3–کمیت </a:t>
            </a:r>
            <a:r>
              <a:rPr lang="fa-IR" sz="2800" dirty="0">
                <a:solidFill>
                  <a:srgbClr val="0070C0"/>
                </a:solidFill>
              </a:rPr>
              <a:t>یا شدت </a:t>
            </a:r>
            <a:r>
              <a:rPr lang="fa-IR" sz="2800" dirty="0" smtClean="0">
                <a:solidFill>
                  <a:srgbClr val="0070C0"/>
                </a:solidFill>
              </a:rPr>
              <a:t>4-زمان بندی(آغاز،مدت،دفعات) 5–زمینه </a:t>
            </a:r>
            <a:r>
              <a:rPr lang="fa-IR" sz="2800" dirty="0">
                <a:solidFill>
                  <a:srgbClr val="0070C0"/>
                </a:solidFill>
              </a:rPr>
              <a:t>یا موقعیت بروز یا </a:t>
            </a:r>
            <a:r>
              <a:rPr lang="fa-IR" sz="2800" dirty="0" smtClean="0">
                <a:solidFill>
                  <a:srgbClr val="0070C0"/>
                </a:solidFill>
              </a:rPr>
              <a:t>شرایط پیدایش </a:t>
            </a:r>
            <a:r>
              <a:rPr lang="fa-IR" sz="2800" dirty="0">
                <a:solidFill>
                  <a:srgbClr val="0070C0"/>
                </a:solidFill>
              </a:rPr>
              <a:t>مشکل </a:t>
            </a:r>
            <a:r>
              <a:rPr lang="fa-IR" sz="2800" dirty="0" smtClean="0">
                <a:solidFill>
                  <a:srgbClr val="0070C0"/>
                </a:solidFill>
              </a:rPr>
              <a:t>6-عوامل </a:t>
            </a:r>
            <a:r>
              <a:rPr lang="fa-IR" sz="2800" dirty="0">
                <a:solidFill>
                  <a:srgbClr val="0070C0"/>
                </a:solidFill>
              </a:rPr>
              <a:t>افزایش یا تخفیف </a:t>
            </a:r>
            <a:r>
              <a:rPr lang="fa-IR" sz="2800" dirty="0" smtClean="0">
                <a:solidFill>
                  <a:srgbClr val="0070C0"/>
                </a:solidFill>
              </a:rPr>
              <a:t>دهنده 7-علایم همراه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6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335"/>
    </mc:Choice>
    <mc:Fallback xmlns="">
      <p:transition spd="slow" advTm="141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 dirty="0" smtClean="0"/>
              <a:t>3) بیماری کنونی </a:t>
            </a:r>
            <a:r>
              <a:rPr lang="en-US" sz="3600" dirty="0" smtClean="0"/>
              <a:t> Present illness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92500" lnSpcReduction="10000"/>
          </a:bodyPr>
          <a:lstStyle/>
          <a:p>
            <a:r>
              <a:rPr lang="fa-IR" sz="2600" dirty="0" smtClean="0">
                <a:solidFill>
                  <a:srgbClr val="FF0000"/>
                </a:solidFill>
              </a:rPr>
              <a:t>وضعیت </a:t>
            </a:r>
            <a:r>
              <a:rPr lang="fa-IR" sz="2600" dirty="0">
                <a:solidFill>
                  <a:srgbClr val="FF0000"/>
                </a:solidFill>
              </a:rPr>
              <a:t>طبی فعلی: </a:t>
            </a:r>
            <a:endParaRPr lang="en-US" sz="2600" dirty="0">
              <a:solidFill>
                <a:srgbClr val="FF0000"/>
              </a:solidFill>
            </a:endParaRPr>
          </a:p>
          <a:p>
            <a:pPr lvl="0"/>
            <a:r>
              <a:rPr lang="fa-IR" sz="2600" b="1" dirty="0" smtClean="0"/>
              <a:t>دخانیات</a:t>
            </a:r>
            <a:r>
              <a:rPr lang="fa-IR" sz="2600" dirty="0" smtClean="0"/>
              <a:t>: نوع </a:t>
            </a:r>
            <a:r>
              <a:rPr lang="fa-IR" sz="2600" dirty="0"/>
              <a:t>مقدار و مدت استفاده</a:t>
            </a:r>
            <a:endParaRPr lang="en-US" sz="2600" dirty="0"/>
          </a:p>
          <a:p>
            <a:pPr lvl="0"/>
            <a:r>
              <a:rPr lang="fa-IR" sz="2600" b="1" dirty="0" smtClean="0"/>
              <a:t>الکل: مواد </a:t>
            </a:r>
            <a:r>
              <a:rPr lang="fa-IR" sz="2600" b="1" dirty="0"/>
              <a:t>مخدر و مواد مشابه</a:t>
            </a:r>
            <a:endParaRPr lang="en-US" sz="2600" b="1" dirty="0"/>
          </a:p>
          <a:p>
            <a:r>
              <a:rPr lang="fa-IR" sz="2600" b="1" dirty="0"/>
              <a:t>ورزش و رژیم </a:t>
            </a:r>
            <a:r>
              <a:rPr lang="fa-IR" sz="2600" b="1" dirty="0" smtClean="0"/>
              <a:t>غذایی: </a:t>
            </a:r>
            <a:r>
              <a:rPr lang="fa-IR" sz="2600" dirty="0" smtClean="0"/>
              <a:t>شامل </a:t>
            </a:r>
            <a:r>
              <a:rPr lang="fa-IR" sz="2600" dirty="0"/>
              <a:t>دفعات ورزش و مصرف معمول روزانه غذا و نوشابه </a:t>
            </a:r>
            <a:r>
              <a:rPr lang="fa-IR" sz="2600" dirty="0" smtClean="0"/>
              <a:t>ها</a:t>
            </a:r>
            <a:endParaRPr lang="en-US" sz="2600" dirty="0"/>
          </a:p>
          <a:p>
            <a:pPr lvl="0"/>
            <a:r>
              <a:rPr lang="fa-IR" sz="2600" b="1" dirty="0"/>
              <a:t>وضعیت </a:t>
            </a:r>
            <a:r>
              <a:rPr lang="fa-IR" sz="2600" b="1" dirty="0" smtClean="0"/>
              <a:t>واکسیناسیون: </a:t>
            </a:r>
            <a:r>
              <a:rPr lang="fa-IR" sz="2600" dirty="0"/>
              <a:t>از جمله </a:t>
            </a:r>
            <a:r>
              <a:rPr lang="fa-IR" sz="2600" dirty="0" smtClean="0"/>
              <a:t>کزاز، </a:t>
            </a:r>
            <a:r>
              <a:rPr lang="fa-IR" sz="2600" dirty="0"/>
              <a:t>سیاه </a:t>
            </a:r>
            <a:r>
              <a:rPr lang="fa-IR" sz="2600" dirty="0" smtClean="0"/>
              <a:t>سرفه، دیفتری، فلج اطفال، سرخک،سرخجه، اوریون، انفلو انزا، هپاتیت</a:t>
            </a:r>
            <a:r>
              <a:rPr lang="en-US" sz="2600" dirty="0" smtClean="0"/>
              <a:t>B</a:t>
            </a:r>
            <a:r>
              <a:rPr lang="fa-IR" sz="2600" dirty="0" smtClean="0"/>
              <a:t> ، هموفیلوس </a:t>
            </a:r>
            <a:r>
              <a:rPr lang="fa-IR" sz="2600" dirty="0"/>
              <a:t>آنفلوانزا نوع </a:t>
            </a:r>
            <a:r>
              <a:rPr lang="en-US" sz="2600" dirty="0"/>
              <a:t>B </a:t>
            </a:r>
            <a:r>
              <a:rPr lang="fa-IR" sz="2600" dirty="0"/>
              <a:t> </a:t>
            </a:r>
            <a:r>
              <a:rPr lang="fa-IR" sz="2600" dirty="0" smtClean="0"/>
              <a:t>و واکسن </a:t>
            </a:r>
            <a:r>
              <a:rPr lang="fa-IR" sz="2600" dirty="0"/>
              <a:t>پنوموکوک</a:t>
            </a:r>
            <a:endParaRPr lang="en-US" sz="2600" dirty="0"/>
          </a:p>
          <a:p>
            <a:pPr lvl="0"/>
            <a:r>
              <a:rPr lang="fa-IR" sz="2600" b="1" dirty="0"/>
              <a:t>آزمون های </a:t>
            </a:r>
            <a:r>
              <a:rPr lang="fa-IR" sz="2600" b="1" dirty="0" smtClean="0"/>
              <a:t>غربالگری: </a:t>
            </a:r>
            <a:r>
              <a:rPr lang="fa-IR" sz="2600" dirty="0" smtClean="0"/>
              <a:t>مانند </a:t>
            </a:r>
            <a:r>
              <a:rPr lang="fa-IR" sz="2600" dirty="0"/>
              <a:t>آزمون </a:t>
            </a:r>
            <a:r>
              <a:rPr lang="fa-IR" sz="2600" dirty="0" smtClean="0"/>
              <a:t>توبرکولین، پاپ اسمیر، ماموگرام، میزان کلسترول، مدفوع </a:t>
            </a:r>
            <a:r>
              <a:rPr lang="fa-IR" sz="2600" dirty="0"/>
              <a:t>از نظر خون مخفی</a:t>
            </a:r>
            <a:endParaRPr lang="en-US" sz="2600" dirty="0"/>
          </a:p>
          <a:p>
            <a:r>
              <a:rPr lang="fa-IR" sz="2600" b="1" dirty="0"/>
              <a:t>رعایت اصول </a:t>
            </a:r>
            <a:r>
              <a:rPr lang="fa-IR" sz="2600" b="1" dirty="0" smtClean="0"/>
              <a:t>ایمنی</a:t>
            </a:r>
            <a:r>
              <a:rPr lang="fa-IR" sz="2600" dirty="0" smtClean="0"/>
              <a:t>: مانند </a:t>
            </a:r>
            <a:r>
              <a:rPr lang="fa-IR" sz="2600" dirty="0"/>
              <a:t>استفاده از کمربند ایمنی اتومبیل</a:t>
            </a:r>
            <a:endParaRPr lang="en-US" sz="2600" dirty="0"/>
          </a:p>
          <a:p>
            <a:pPr lvl="0"/>
            <a:r>
              <a:rPr lang="fa-IR" sz="2600" b="1" dirty="0"/>
              <a:t>خطرات </a:t>
            </a:r>
            <a:r>
              <a:rPr lang="fa-IR" sz="2600" b="1" dirty="0" smtClean="0"/>
              <a:t>محیطی</a:t>
            </a:r>
            <a:r>
              <a:rPr lang="fa-IR" sz="2600" dirty="0" smtClean="0"/>
              <a:t>: در خانه، مدرسه </a:t>
            </a:r>
            <a:r>
              <a:rPr lang="fa-IR" sz="2600" dirty="0"/>
              <a:t>و محل کار</a:t>
            </a:r>
            <a:endParaRPr lang="en-US" sz="2600" dirty="0"/>
          </a:p>
          <a:p>
            <a:pPr marL="0" marR="0" indent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fa-IR" dirty="0" smtClean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0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34"/>
    </mc:Choice>
    <mc:Fallback xmlns="">
      <p:transition spd="slow" advTm="57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مثال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>
            <a:normAutofit fontScale="62500" lnSpcReduction="20000"/>
          </a:bodyPr>
          <a:lstStyle/>
          <a:p>
            <a:pPr marL="0" indent="0" rtl="1">
              <a:lnSpc>
                <a:spcPct val="170000"/>
              </a:lnSpc>
              <a:buNone/>
            </a:pPr>
            <a:r>
              <a:rPr lang="en-US" b="1" dirty="0" smtClean="0"/>
              <a:t> (cc) chief complain</a:t>
            </a:r>
            <a:r>
              <a:rPr lang="fa-IR" b="1" dirty="0" smtClean="0"/>
              <a:t>شکایت اصلی : سردررد شدید از صبح امروز</a:t>
            </a:r>
          </a:p>
          <a:p>
            <a:pPr marL="0" indent="0" rtl="1">
              <a:lnSpc>
                <a:spcPct val="170000"/>
              </a:lnSpc>
              <a:buNone/>
            </a:pPr>
            <a:r>
              <a:rPr lang="en-US" b="1" dirty="0" smtClean="0">
                <a:solidFill>
                  <a:srgbClr val="FF0000"/>
                </a:solidFill>
              </a:rPr>
              <a:t>(PI) present illness</a:t>
            </a:r>
            <a:r>
              <a:rPr lang="fa-IR" b="1" dirty="0" smtClean="0">
                <a:solidFill>
                  <a:srgbClr val="FF0000"/>
                </a:solidFill>
              </a:rPr>
              <a:t>: بیماری کنونی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fa-IR" dirty="0">
                <a:solidFill>
                  <a:srgbClr val="FF0000"/>
                </a:solidFill>
              </a:rPr>
              <a:t>بیمار ساعت 7 صبح امروز پس از برخاستن از رختخواب به طور </a:t>
            </a:r>
            <a:r>
              <a:rPr lang="fa-IR" dirty="0" smtClean="0">
                <a:solidFill>
                  <a:srgbClr val="FF0000"/>
                </a:solidFill>
              </a:rPr>
              <a:t>ناگهانی دچار </a:t>
            </a:r>
            <a:r>
              <a:rPr lang="fa-IR" dirty="0">
                <a:solidFill>
                  <a:srgbClr val="FF0000"/>
                </a:solidFill>
              </a:rPr>
              <a:t>درد بسیار شدید و منتشر در سر خود شده است که تا این ساعت </a:t>
            </a:r>
            <a:r>
              <a:rPr lang="fa-IR" dirty="0" smtClean="0">
                <a:solidFill>
                  <a:srgbClr val="FF0000"/>
                </a:solidFill>
              </a:rPr>
              <a:t>همچنان ادامه </a:t>
            </a:r>
            <a:r>
              <a:rPr lang="fa-IR" dirty="0">
                <a:solidFill>
                  <a:srgbClr val="FF0000"/>
                </a:solidFill>
              </a:rPr>
              <a:t>دارد. این درد در دقایق اول حداکثر شدت خود را داشته و طی این </a:t>
            </a:r>
            <a:r>
              <a:rPr lang="fa-IR" dirty="0" smtClean="0">
                <a:solidFill>
                  <a:srgbClr val="FF0000"/>
                </a:solidFill>
              </a:rPr>
              <a:t>سه ساعت </a:t>
            </a:r>
            <a:r>
              <a:rPr lang="fa-IR" dirty="0">
                <a:solidFill>
                  <a:srgbClr val="FF0000"/>
                </a:solidFill>
              </a:rPr>
              <a:t>تا حدی از شدت آن کاسته شده اما هنوز هم بیمار شدت آن را زیاد </a:t>
            </a:r>
            <a:r>
              <a:rPr lang="fa-IR" dirty="0" smtClean="0">
                <a:solidFill>
                  <a:srgbClr val="FF0000"/>
                </a:solidFill>
              </a:rPr>
              <a:t>ذکر می </a:t>
            </a:r>
            <a:r>
              <a:rPr lang="fa-IR" dirty="0">
                <a:solidFill>
                  <a:srgbClr val="FF0000"/>
                </a:solidFill>
              </a:rPr>
              <a:t>کند.درد به گوشها و پشت گردن تیر می کشد و با خم کردن سر کمی </a:t>
            </a:r>
            <a:r>
              <a:rPr lang="fa-IR" dirty="0" smtClean="0">
                <a:solidFill>
                  <a:srgbClr val="FF0000"/>
                </a:solidFill>
              </a:rPr>
              <a:t>بدترمی </a:t>
            </a:r>
            <a:r>
              <a:rPr lang="fa-IR" dirty="0">
                <a:solidFill>
                  <a:srgbClr val="FF0000"/>
                </a:solidFill>
              </a:rPr>
              <a:t>شود. بیمار از حالت تهوع نیز شکایت دارد ولی دچار استفراغ نشده است.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fa-IR" dirty="0">
                <a:solidFill>
                  <a:srgbClr val="FF0000"/>
                </a:solidFill>
              </a:rPr>
              <a:t>وی سابقه ای از سردرد و ضربه به سر نمی دهد. وی دچار تغییر در </a:t>
            </a:r>
            <a:r>
              <a:rPr lang="fa-IR" dirty="0" smtClean="0">
                <a:solidFill>
                  <a:srgbClr val="FF0000"/>
                </a:solidFill>
              </a:rPr>
              <a:t>سطح هوشیاری</a:t>
            </a:r>
            <a:r>
              <a:rPr lang="fa-IR" dirty="0">
                <a:solidFill>
                  <a:srgbClr val="FF0000"/>
                </a:solidFill>
              </a:rPr>
              <a:t>، تشنج ، بی حسی در اندام ها، علایم بینایی یا علامت دیگری </a:t>
            </a:r>
            <a:r>
              <a:rPr lang="fa-IR" dirty="0" smtClean="0">
                <a:solidFill>
                  <a:srgbClr val="FF0000"/>
                </a:solidFill>
              </a:rPr>
              <a:t>نشده است</a:t>
            </a:r>
            <a:r>
              <a:rPr lang="fa-IR" dirty="0">
                <a:solidFill>
                  <a:srgbClr val="FF0000"/>
                </a:solidFill>
              </a:rPr>
              <a:t>.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fa-IR" dirty="0">
                <a:solidFill>
                  <a:srgbClr val="FF0000"/>
                </a:solidFill>
              </a:rPr>
              <a:t>بیمار در منزل دو قرص استامینوفن مصرف کرده اما به خاطر شدت </a:t>
            </a:r>
            <a:r>
              <a:rPr lang="fa-IR" dirty="0" smtClean="0">
                <a:solidFill>
                  <a:srgbClr val="FF0000"/>
                </a:solidFill>
              </a:rPr>
              <a:t>سردرد به خانه بهداشت مراجعه کرده </a:t>
            </a:r>
            <a:r>
              <a:rPr lang="fa-IR" dirty="0">
                <a:solidFill>
                  <a:srgbClr val="FF0000"/>
                </a:solidFill>
              </a:rPr>
              <a:t>است.</a:t>
            </a:r>
            <a:endParaRPr lang="fa-IR" b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86"/>
    </mc:Choice>
    <mc:Fallback xmlns="">
      <p:transition spd="slow" advTm="123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fa-IR" sz="3600" dirty="0">
                <a:solidFill>
                  <a:prstClr val="black"/>
                </a:solidFill>
              </a:rPr>
              <a:t>4) تاریخچه قبلی</a:t>
            </a:r>
            <a:r>
              <a:rPr lang="fa-IR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 smtClean="0">
                <a:solidFill>
                  <a:prstClr val="black"/>
                </a:solidFill>
              </a:rPr>
              <a:t> </a:t>
            </a:r>
            <a:r>
              <a:rPr lang="en-US" sz="3600" dirty="0">
                <a:solidFill>
                  <a:prstClr val="black"/>
                </a:solidFill>
              </a:rPr>
              <a:t>Past </a:t>
            </a:r>
            <a:r>
              <a:rPr lang="en-US" sz="3600" dirty="0" smtClean="0">
                <a:solidFill>
                  <a:prstClr val="black"/>
                </a:solidFill>
              </a:rPr>
              <a:t>History</a:t>
            </a:r>
            <a:endParaRPr lang="fa-IR" sz="360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rtl="1">
              <a:lnSpc>
                <a:spcPct val="150000"/>
              </a:lnSpc>
              <a:buNone/>
            </a:pPr>
            <a:r>
              <a:rPr lang="fa-IR" sz="2900" dirty="0" smtClean="0"/>
              <a:t>وضع </a:t>
            </a:r>
            <a:r>
              <a:rPr lang="fa-IR" sz="2900" dirty="0"/>
              <a:t>عمومی سلامت</a:t>
            </a:r>
          </a:p>
          <a:p>
            <a:pPr marL="0" indent="0" rtl="1">
              <a:lnSpc>
                <a:spcPct val="150000"/>
              </a:lnSpc>
              <a:buNone/>
            </a:pPr>
            <a:r>
              <a:rPr lang="fa-IR" sz="2900" dirty="0"/>
              <a:t>بیماری های کودکی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fa-IR" sz="2900" dirty="0"/>
              <a:t>بیماری های </a:t>
            </a:r>
            <a:r>
              <a:rPr lang="fa-IR" sz="2900" dirty="0" smtClean="0"/>
              <a:t>بزرگسالی، </a:t>
            </a:r>
            <a:r>
              <a:rPr lang="fa-IR" sz="2900" dirty="0"/>
              <a:t>شامل بیماری های </a:t>
            </a:r>
            <a:r>
              <a:rPr lang="fa-IR" sz="2900" dirty="0" smtClean="0"/>
              <a:t>طبی، جراحی، </a:t>
            </a:r>
            <a:r>
              <a:rPr lang="fa-IR" sz="2900" dirty="0"/>
              <a:t>زنان و </a:t>
            </a:r>
            <a:r>
              <a:rPr lang="fa-IR" sz="2900" dirty="0" smtClean="0"/>
              <a:t>مامایی، </a:t>
            </a:r>
            <a:r>
              <a:rPr lang="fa-IR" sz="2900" dirty="0"/>
              <a:t>و روانپزشکی </a:t>
            </a:r>
            <a:endParaRPr lang="en-US" sz="2900" dirty="0"/>
          </a:p>
          <a:p>
            <a:pPr marL="0" indent="0" rtl="1">
              <a:lnSpc>
                <a:spcPct val="150000"/>
              </a:lnSpc>
              <a:buNone/>
            </a:pPr>
            <a:r>
              <a:rPr lang="fa-IR" sz="2900" dirty="0"/>
              <a:t>بستری و جراحی های قبلی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fa-IR" sz="2900" dirty="0"/>
              <a:t>حوادث قبلی </a:t>
            </a:r>
            <a:r>
              <a:rPr lang="fa-IR" b="1" dirty="0" smtClean="0"/>
              <a:t>(</a:t>
            </a:r>
            <a:r>
              <a:rPr lang="fa-IR" sz="2900" dirty="0"/>
              <a:t>تصادفات و </a:t>
            </a:r>
            <a:r>
              <a:rPr lang="fa-IR" sz="2900" dirty="0" smtClean="0"/>
              <a:t>جراحات )</a:t>
            </a:r>
            <a:endParaRPr lang="en-US" sz="2900" dirty="0"/>
          </a:p>
          <a:p>
            <a:pPr marL="0" indent="0">
              <a:lnSpc>
                <a:spcPct val="150000"/>
              </a:lnSpc>
              <a:buNone/>
            </a:pPr>
            <a:r>
              <a:rPr lang="fa-IR" dirty="0" smtClean="0"/>
              <a:t>انتقال </a:t>
            </a:r>
            <a:r>
              <a:rPr lang="fa-IR" dirty="0"/>
              <a:t>خون</a:t>
            </a:r>
            <a:endParaRPr lang="en-US" dirty="0"/>
          </a:p>
          <a:p>
            <a:pPr marL="0" indent="0" rtl="1">
              <a:buNone/>
            </a:pPr>
            <a:endParaRPr lang="fa-IR" b="1" dirty="0" smtClean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4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11"/>
    </mc:Choice>
    <mc:Fallback xmlns="">
      <p:transition spd="slow" advTm="123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pPr marL="12065" lv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3600" dirty="0" smtClean="0"/>
              <a:t>5) داروهای مصرفی </a:t>
            </a:r>
            <a:r>
              <a:rPr lang="en-US" sz="3600" dirty="0" smtClean="0"/>
              <a:t>Drug History</a:t>
            </a:r>
            <a:r>
              <a:rPr lang="fa-IR" sz="3600" dirty="0" smtClean="0"/>
              <a:t> </a:t>
            </a:r>
            <a:r>
              <a:rPr lang="fa-IR" sz="3600" b="0" dirty="0" smtClean="0">
                <a:solidFill>
                  <a:srgbClr val="FF0000"/>
                </a:solidFill>
              </a:rPr>
              <a:t>   </a:t>
            </a:r>
            <a:endParaRPr lang="en-US" sz="3600" b="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600200"/>
            <a:ext cx="8458200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marL="469265" indent="-4572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dirty="0" smtClean="0">
                <a:latin typeface="Symbol"/>
                <a:ea typeface="Times New Roman"/>
              </a:rPr>
              <a:t>نام دارو</a:t>
            </a:r>
          </a:p>
          <a:p>
            <a:pPr marL="469265" indent="-4572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dirty="0" smtClean="0">
                <a:latin typeface="Symbol"/>
                <a:ea typeface="Times New Roman"/>
              </a:rPr>
              <a:t>دوز مصرف</a:t>
            </a:r>
          </a:p>
          <a:p>
            <a:pPr marL="469265" indent="-4572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dirty="0" smtClean="0">
                <a:latin typeface="Symbol"/>
                <a:ea typeface="Times New Roman"/>
              </a:rPr>
              <a:t>دفعات </a:t>
            </a:r>
            <a:r>
              <a:rPr lang="fa-IR" dirty="0">
                <a:latin typeface="Symbol"/>
                <a:ea typeface="Times New Roman"/>
              </a:rPr>
              <a:t>و نحوه مصرف (</a:t>
            </a:r>
            <a:r>
              <a:rPr lang="fa-IR" dirty="0" smtClean="0">
                <a:latin typeface="Symbol"/>
                <a:ea typeface="Times New Roman"/>
              </a:rPr>
              <a:t>خوراکی،تزریقی </a:t>
            </a:r>
            <a:r>
              <a:rPr lang="fa-IR" dirty="0">
                <a:latin typeface="Symbol"/>
                <a:ea typeface="Times New Roman"/>
              </a:rPr>
              <a:t>و غیره</a:t>
            </a:r>
            <a:r>
              <a:rPr lang="fa-IR" dirty="0" smtClean="0">
                <a:latin typeface="Symbol"/>
                <a:ea typeface="Times New Roman"/>
              </a:rPr>
              <a:t>)</a:t>
            </a:r>
          </a:p>
          <a:p>
            <a:pPr marL="469265" indent="-4572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dirty="0" smtClean="0">
                <a:latin typeface="Symbol"/>
                <a:ea typeface="Times New Roman"/>
              </a:rPr>
              <a:t>آلرژی </a:t>
            </a:r>
            <a:r>
              <a:rPr lang="fa-IR" dirty="0">
                <a:latin typeface="Symbol"/>
                <a:ea typeface="Times New Roman"/>
              </a:rPr>
              <a:t>که شامل واکنش های خاص نسبت به </a:t>
            </a:r>
            <a:r>
              <a:rPr lang="fa-IR" dirty="0" smtClean="0">
                <a:latin typeface="Symbol"/>
                <a:ea typeface="Times New Roman"/>
              </a:rPr>
              <a:t>هردارو </a:t>
            </a:r>
          </a:p>
          <a:p>
            <a:pPr marL="469265" indent="-4572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dirty="0" smtClean="0">
                <a:latin typeface="Symbol"/>
                <a:ea typeface="Times New Roman"/>
              </a:rPr>
              <a:t>مصرف</a:t>
            </a:r>
            <a:r>
              <a:rPr lang="en-US" dirty="0" smtClean="0">
                <a:latin typeface="Symbol"/>
                <a:ea typeface="Times New Roman"/>
              </a:rPr>
              <a:t> </a:t>
            </a:r>
            <a:r>
              <a:rPr lang="fa-IR" dirty="0" smtClean="0">
                <a:latin typeface="Symbol"/>
                <a:ea typeface="Times New Roman"/>
              </a:rPr>
              <a:t>مواد دخانی، الکل </a:t>
            </a:r>
            <a:r>
              <a:rPr lang="fa-IR" dirty="0">
                <a:latin typeface="Symbol"/>
                <a:ea typeface="Times New Roman"/>
              </a:rPr>
              <a:t>و مواد </a:t>
            </a:r>
            <a:r>
              <a:rPr lang="fa-IR" dirty="0" smtClean="0">
                <a:latin typeface="Symbol"/>
                <a:ea typeface="Times New Roman"/>
              </a:rPr>
              <a:t>مخدر</a:t>
            </a:r>
            <a:endParaRPr lang="en-US" dirty="0">
              <a:latin typeface="B Zar"/>
              <a:ea typeface="Times New Roman"/>
            </a:endParaRPr>
          </a:p>
          <a:p>
            <a:pPr algn="r" rtl="1"/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26"/>
    </mc:Choice>
    <mc:Fallback xmlns="">
      <p:transition spd="slow" advTm="100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122" y="609600"/>
            <a:ext cx="8229600" cy="106680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fa-IR" sz="3600" dirty="0">
                <a:solidFill>
                  <a:prstClr val="black"/>
                </a:solidFill>
              </a:rPr>
              <a:t>6) تاریخچه خانوادگی </a:t>
            </a:r>
            <a:r>
              <a:rPr lang="en-US" sz="3600" dirty="0" smtClean="0"/>
              <a:t>Family </a:t>
            </a:r>
            <a:r>
              <a:rPr lang="en-US" sz="3600" dirty="0"/>
              <a:t>History </a:t>
            </a:r>
            <a:r>
              <a:rPr lang="en-US" sz="3600" dirty="0" smtClean="0"/>
              <a:t>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8305800" cy="3733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dirty="0" smtClean="0"/>
              <a:t> </a:t>
            </a:r>
            <a:endParaRPr lang="en-US" dirty="0" smtClean="0"/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3200" dirty="0" smtClean="0">
                <a:solidFill>
                  <a:prstClr val="black"/>
                </a:solidFill>
                <a:latin typeface="Symbol"/>
                <a:ea typeface="Times New Roman"/>
                <a:cs typeface="B Zar"/>
              </a:rPr>
              <a:t>سن و وضعیت سلامتی و یا سن و علت مرگ در ارتباط باهریک از بستگان نزدیک فرد(پدرو مادر، پدر بزرگ و مادر بزرگ، خواهران و برادران،  همسر،  فرزندان و نوادگان )</a:t>
            </a:r>
            <a:endParaRPr lang="en-US" sz="2400" dirty="0" smtClean="0">
              <a:solidFill>
                <a:prstClr val="black"/>
              </a:solidFill>
              <a:latin typeface="Franklin Gothic Medium"/>
              <a:ea typeface="Times New Roman"/>
              <a:cs typeface="Tahoma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6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9"/>
    </mc:Choice>
    <mc:Fallback xmlns="">
      <p:transition spd="slow" advTm="22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dirty="0" smtClean="0">
                <a:solidFill>
                  <a:prstClr val="black"/>
                </a:solidFill>
                <a:latin typeface="Symbol"/>
                <a:ea typeface="Times New Roman"/>
              </a:rPr>
              <a:t>تاریخچه خانوادگی</a:t>
            </a:r>
            <a:endParaRPr lang="en-US" sz="5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00201"/>
            <a:ext cx="8305800" cy="411480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dirty="0" smtClean="0">
                <a:latin typeface="Arial"/>
                <a:ea typeface="Times New Roman"/>
              </a:rPr>
              <a:t>جستجو </a:t>
            </a:r>
            <a:r>
              <a:rPr lang="fa-IR" dirty="0">
                <a:latin typeface="Arial"/>
                <a:ea typeface="Times New Roman"/>
              </a:rPr>
              <a:t>در مورد سابقه فامیلی </a:t>
            </a:r>
            <a:r>
              <a:rPr lang="fa-IR" dirty="0" smtClean="0">
                <a:latin typeface="Arial"/>
                <a:ea typeface="Times New Roman"/>
              </a:rPr>
              <a:t>بیماری </a:t>
            </a:r>
            <a:r>
              <a:rPr lang="fa-IR" dirty="0">
                <a:latin typeface="Arial"/>
                <a:ea typeface="Times New Roman"/>
              </a:rPr>
              <a:t>و اطلاع از وجود یا عدم وجود </a:t>
            </a:r>
            <a:r>
              <a:rPr lang="fa-IR" dirty="0" smtClean="0">
                <a:latin typeface="Arial"/>
                <a:ea typeface="Times New Roman"/>
              </a:rPr>
              <a:t>آن:</a:t>
            </a:r>
            <a:r>
              <a:rPr lang="fa-IR" dirty="0" smtClean="0">
                <a:latin typeface="Symbol"/>
                <a:ea typeface="Times New Roman"/>
              </a:rPr>
              <a:t> </a:t>
            </a:r>
            <a:r>
              <a:rPr lang="fa-IR" dirty="0">
                <a:latin typeface="Symbol"/>
                <a:ea typeface="Times New Roman"/>
              </a:rPr>
              <a:t>فشارخون</a:t>
            </a:r>
            <a:r>
              <a:rPr lang="fa-IR" dirty="0" smtClean="0">
                <a:latin typeface="Symbol"/>
                <a:ea typeface="Times New Roman"/>
              </a:rPr>
              <a:t>،</a:t>
            </a:r>
            <a:r>
              <a:rPr lang="en-US" dirty="0" smtClean="0">
                <a:latin typeface="Symbol"/>
                <a:ea typeface="Times New Roman"/>
              </a:rPr>
              <a:t> </a:t>
            </a:r>
            <a:r>
              <a:rPr lang="fa-IR" dirty="0" smtClean="0">
                <a:latin typeface="Symbol"/>
                <a:ea typeface="Times New Roman"/>
              </a:rPr>
              <a:t>بیماری قلبی،</a:t>
            </a:r>
            <a:r>
              <a:rPr lang="en-US" dirty="0" smtClean="0">
                <a:latin typeface="Symbol"/>
                <a:ea typeface="Times New Roman"/>
              </a:rPr>
              <a:t> </a:t>
            </a:r>
            <a:r>
              <a:rPr lang="fa-IR" dirty="0" smtClean="0">
                <a:latin typeface="Symbol"/>
                <a:ea typeface="Times New Roman"/>
              </a:rPr>
              <a:t>کلسترول </a:t>
            </a:r>
            <a:r>
              <a:rPr lang="fa-IR" dirty="0">
                <a:latin typeface="Symbol"/>
                <a:ea typeface="Times New Roman"/>
              </a:rPr>
              <a:t>بالا، سکته </a:t>
            </a:r>
            <a:r>
              <a:rPr lang="fa-IR" dirty="0" smtClean="0">
                <a:latin typeface="Symbol"/>
                <a:ea typeface="Times New Roman"/>
              </a:rPr>
              <a:t>مغزی، دیابت،</a:t>
            </a:r>
            <a:r>
              <a:rPr lang="en-US" dirty="0" smtClean="0">
                <a:latin typeface="Symbol"/>
                <a:ea typeface="Times New Roman"/>
              </a:rPr>
              <a:t> </a:t>
            </a:r>
            <a:r>
              <a:rPr lang="fa-IR" dirty="0" smtClean="0">
                <a:latin typeface="Symbol"/>
                <a:ea typeface="Times New Roman"/>
              </a:rPr>
              <a:t>بیماری </a:t>
            </a:r>
            <a:r>
              <a:rPr lang="fa-IR" dirty="0">
                <a:latin typeface="Symbol"/>
                <a:ea typeface="Times New Roman"/>
              </a:rPr>
              <a:t>تیروئید یا </a:t>
            </a:r>
            <a:r>
              <a:rPr lang="fa-IR" dirty="0" smtClean="0">
                <a:latin typeface="Symbol"/>
                <a:ea typeface="Times New Roman"/>
              </a:rPr>
              <a:t>کلیه، آسم،</a:t>
            </a:r>
            <a:r>
              <a:rPr lang="en-US" dirty="0" smtClean="0">
                <a:latin typeface="Symbol"/>
                <a:ea typeface="Times New Roman"/>
              </a:rPr>
              <a:t> </a:t>
            </a:r>
            <a:r>
              <a:rPr lang="fa-IR" dirty="0" smtClean="0">
                <a:latin typeface="Symbol"/>
                <a:ea typeface="Times New Roman"/>
              </a:rPr>
              <a:t>سردرد</a:t>
            </a:r>
            <a:r>
              <a:rPr lang="fa-IR" dirty="0">
                <a:latin typeface="Symbol"/>
                <a:ea typeface="Times New Roman"/>
              </a:rPr>
              <a:t>، </a:t>
            </a:r>
            <a:r>
              <a:rPr lang="fa-IR" dirty="0" smtClean="0">
                <a:latin typeface="Symbol"/>
                <a:ea typeface="Times New Roman"/>
              </a:rPr>
              <a:t>تشنج، بیماری روانی، خودکشی، اعتیاد </a:t>
            </a:r>
            <a:r>
              <a:rPr lang="fa-IR" dirty="0">
                <a:latin typeface="Symbol"/>
                <a:ea typeface="Times New Roman"/>
              </a:rPr>
              <a:t>به الکل یا مواد مخدر و آلرژی ها، </a:t>
            </a:r>
            <a:r>
              <a:rPr lang="fa-IR" dirty="0" smtClean="0">
                <a:latin typeface="Symbol"/>
                <a:ea typeface="Times New Roman"/>
              </a:rPr>
              <a:t>هپاتیت، سرطان </a:t>
            </a:r>
            <a:r>
              <a:rPr lang="fa-IR" dirty="0">
                <a:latin typeface="Symbol"/>
                <a:ea typeface="Times New Roman"/>
              </a:rPr>
              <a:t>ها و...... </a:t>
            </a:r>
            <a:endParaRPr lang="en-US" sz="2000" dirty="0">
              <a:latin typeface="Franklin Gothic Medium"/>
              <a:ea typeface="Times New Roman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0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56"/>
    </mc:Choice>
    <mc:Fallback xmlns="">
      <p:transition spd="slow" advTm="36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64357"/>
            <a:ext cx="8458200" cy="1325562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fa-IR" sz="3200" dirty="0">
                <a:ea typeface="+mn-ea"/>
              </a:rPr>
              <a:t>7) سابقه </a:t>
            </a:r>
            <a:r>
              <a:rPr lang="fa-IR" sz="3200" dirty="0" smtClean="0">
                <a:ea typeface="+mn-ea"/>
              </a:rPr>
              <a:t>اجتماعی–شخصی(روحی </a:t>
            </a:r>
            <a:r>
              <a:rPr lang="fa-IR" sz="3200" dirty="0">
                <a:ea typeface="+mn-ea"/>
              </a:rPr>
              <a:t>روانی و سبک زندگی </a:t>
            </a:r>
            <a:r>
              <a:rPr lang="fa-IR" sz="3200" dirty="0" smtClean="0">
                <a:ea typeface="+mn-ea"/>
              </a:rPr>
              <a:t>بیمار)</a:t>
            </a:r>
            <a:r>
              <a:rPr lang="fa-IR" sz="3200" dirty="0">
                <a:ea typeface="+mn-ea"/>
              </a:rPr>
              <a:t/>
            </a:r>
            <a:br>
              <a:rPr lang="fa-IR" sz="3200" dirty="0">
                <a:ea typeface="+mn-ea"/>
              </a:rPr>
            </a:br>
            <a:r>
              <a:rPr lang="en-US" sz="3200" dirty="0">
                <a:ea typeface="+mn-ea"/>
              </a:rPr>
              <a:t>Social </a:t>
            </a:r>
            <a:r>
              <a:rPr lang="en-US" sz="3200" dirty="0" smtClean="0">
                <a:ea typeface="+mn-ea"/>
              </a:rPr>
              <a:t>History</a:t>
            </a:r>
            <a:r>
              <a:rPr lang="fa-IR" sz="3200" dirty="0" smtClean="0">
                <a:ea typeface="+mn-ea"/>
              </a:rPr>
              <a:t>-</a:t>
            </a:r>
            <a:r>
              <a:rPr lang="en-US" sz="3200" dirty="0" smtClean="0">
                <a:ea typeface="+mn-ea"/>
              </a:rPr>
              <a:t>Marital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2971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a-IR" sz="600" dirty="0" smtClean="0">
              <a:solidFill>
                <a:srgbClr val="FF0000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a-IR" sz="2800" dirty="0">
                <a:solidFill>
                  <a:prstClr val="black"/>
                </a:solidFill>
                <a:latin typeface="Symbol"/>
                <a:ea typeface="Times New Roman"/>
              </a:rPr>
              <a:t>شامل </a:t>
            </a:r>
            <a:r>
              <a:rPr lang="fa-IR" sz="2800" dirty="0" smtClean="0">
                <a:solidFill>
                  <a:prstClr val="black"/>
                </a:solidFill>
                <a:latin typeface="Symbol"/>
                <a:ea typeface="Times New Roman"/>
              </a:rPr>
              <a:t>شغل، میزان تحصیلات، وضعیت سکونت، باورهای مذهبی، عادات </a:t>
            </a:r>
            <a:r>
              <a:rPr lang="fa-IR" sz="2800" dirty="0">
                <a:solidFill>
                  <a:prstClr val="black"/>
                </a:solidFill>
                <a:latin typeface="Symbol"/>
                <a:ea typeface="Times New Roman"/>
              </a:rPr>
              <a:t>سبک زندگی نظیر </a:t>
            </a:r>
            <a:r>
              <a:rPr lang="fa-IR" sz="2800" dirty="0" smtClean="0">
                <a:solidFill>
                  <a:prstClr val="black"/>
                </a:solidFill>
                <a:latin typeface="Symbol"/>
                <a:ea typeface="Times New Roman"/>
              </a:rPr>
              <a:t>ورزش، رژیم </a:t>
            </a:r>
            <a:r>
              <a:rPr lang="fa-IR" sz="2800" dirty="0">
                <a:solidFill>
                  <a:prstClr val="black"/>
                </a:solidFill>
                <a:latin typeface="Symbol"/>
                <a:ea typeface="Times New Roman"/>
              </a:rPr>
              <a:t>غذایی و اقدامات امنیتی </a:t>
            </a:r>
            <a:r>
              <a:rPr lang="fa-IR" sz="2800" dirty="0" smtClean="0">
                <a:solidFill>
                  <a:prstClr val="black"/>
                </a:solidFill>
                <a:latin typeface="Symbol"/>
                <a:ea typeface="Times New Roman"/>
              </a:rPr>
              <a:t>می باشد.</a:t>
            </a:r>
            <a:endParaRPr lang="fa-IR" sz="2800" dirty="0" smtClean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2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05"/>
    </mc:Choice>
    <mc:Fallback xmlns="">
      <p:transition spd="slow" advTm="115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0">
              <a:spcBef>
                <a:spcPts val="0"/>
              </a:spcBef>
            </a:pPr>
            <a:r>
              <a:rPr lang="en-US" sz="3200" dirty="0" smtClean="0"/>
              <a:t>Review </a:t>
            </a:r>
            <a:r>
              <a:rPr lang="en-US" sz="3200" dirty="0"/>
              <a:t>of systems (ROS ) </a:t>
            </a:r>
            <a:r>
              <a:rPr lang="fa-IR" sz="3200" dirty="0"/>
              <a:t> </a:t>
            </a:r>
            <a:r>
              <a:rPr lang="fa-IR" sz="3200" dirty="0" smtClean="0"/>
              <a:t>8) مرور </a:t>
            </a:r>
            <a:r>
              <a:rPr lang="fa-IR" sz="3200" dirty="0"/>
              <a:t>سیستم ها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52599"/>
            <a:ext cx="3276600" cy="45259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a-IR" sz="2400" b="1" dirty="0" smtClean="0"/>
              <a:t>سیستم قلبی</a:t>
            </a:r>
          </a:p>
          <a:p>
            <a:pPr marL="0" indent="0">
              <a:buNone/>
            </a:pPr>
            <a:r>
              <a:rPr lang="fa-IR" sz="2400" b="1" dirty="0" smtClean="0"/>
              <a:t>گوارش</a:t>
            </a:r>
          </a:p>
          <a:p>
            <a:pPr marL="0" indent="0">
              <a:buNone/>
            </a:pPr>
            <a:r>
              <a:rPr lang="fa-IR" sz="2400" b="1" dirty="0" smtClean="0"/>
              <a:t>سیستم ادراری</a:t>
            </a:r>
          </a:p>
          <a:p>
            <a:pPr marL="0" indent="0">
              <a:buNone/>
            </a:pPr>
            <a:r>
              <a:rPr lang="fa-IR" sz="2400" b="1" dirty="0" smtClean="0"/>
              <a:t>سیستم تناسلی</a:t>
            </a:r>
          </a:p>
          <a:p>
            <a:pPr marL="0" indent="0">
              <a:buNone/>
            </a:pPr>
            <a:r>
              <a:rPr lang="fa-IR" sz="2400" b="1" dirty="0" smtClean="0"/>
              <a:t>عروق محیطی</a:t>
            </a:r>
          </a:p>
          <a:p>
            <a:pPr marL="0" indent="0">
              <a:buNone/>
            </a:pPr>
            <a:r>
              <a:rPr lang="fa-IR" sz="2400" b="1" dirty="0" smtClean="0"/>
              <a:t>سیستم عضلانی اسکلتی</a:t>
            </a:r>
          </a:p>
          <a:p>
            <a:pPr marL="0" indent="0">
              <a:buNone/>
            </a:pPr>
            <a:r>
              <a:rPr lang="fa-IR" sz="2400" b="1" dirty="0" smtClean="0"/>
              <a:t>سیستم عصبی</a:t>
            </a:r>
          </a:p>
          <a:p>
            <a:pPr marL="0" indent="0">
              <a:buNone/>
            </a:pPr>
            <a:r>
              <a:rPr lang="fa-IR" sz="2400" b="1" dirty="0" smtClean="0"/>
              <a:t>خون</a:t>
            </a:r>
          </a:p>
          <a:p>
            <a:pPr marL="0" indent="0">
              <a:buNone/>
            </a:pPr>
            <a:r>
              <a:rPr lang="fa-IR" sz="2400" b="1" dirty="0" smtClean="0"/>
              <a:t>اندوکرین</a:t>
            </a:r>
          </a:p>
          <a:p>
            <a:pPr marL="0" indent="0">
              <a:buNone/>
            </a:pPr>
            <a:r>
              <a:rPr lang="fa-IR" sz="2400" b="1" dirty="0" smtClean="0"/>
              <a:t>روان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86400" y="1752600"/>
            <a:ext cx="2743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B Yagut" panose="00000400000000000000" pitchFamily="2" charset="-78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B Yagut" panose="00000400000000000000" pitchFamily="2" charset="-78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B Yagut" panose="00000400000000000000" pitchFamily="2" charset="-78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B Yagut" panose="00000400000000000000" pitchFamily="2" charset="-78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B Yagut" panose="00000400000000000000" pitchFamily="2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2800" b="1" dirty="0" smtClean="0">
                <a:solidFill>
                  <a:prstClr val="black"/>
                </a:solidFill>
              </a:rPr>
              <a:t>وضعیت عمومی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a-IR" sz="2800" b="1" dirty="0" smtClean="0">
                <a:solidFill>
                  <a:prstClr val="black"/>
                </a:solidFill>
              </a:rPr>
              <a:t>پوست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a-IR" sz="2800" b="1" dirty="0" smtClean="0">
                <a:solidFill>
                  <a:prstClr val="black"/>
                </a:solidFill>
              </a:rPr>
              <a:t>سر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a-IR" sz="2800" b="1" dirty="0" smtClean="0">
                <a:solidFill>
                  <a:prstClr val="black"/>
                </a:solidFill>
              </a:rPr>
              <a:t>چشم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a-IR" sz="2800" b="1" dirty="0" smtClean="0">
                <a:solidFill>
                  <a:prstClr val="black"/>
                </a:solidFill>
              </a:rPr>
              <a:t>گوش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a-IR" sz="2800" b="1" dirty="0" smtClean="0">
                <a:solidFill>
                  <a:prstClr val="black"/>
                </a:solidFill>
              </a:rPr>
              <a:t>بینی و سینوسها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a-IR" sz="2800" b="1" dirty="0" smtClean="0">
                <a:solidFill>
                  <a:prstClr val="black"/>
                </a:solidFill>
              </a:rPr>
              <a:t>دهان و گلو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a-IR" sz="2800" b="1" dirty="0" smtClean="0">
                <a:solidFill>
                  <a:prstClr val="black"/>
                </a:solidFill>
              </a:rPr>
              <a:t>گردن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a-IR" sz="2400" b="1" dirty="0">
                <a:solidFill>
                  <a:prstClr val="black"/>
                </a:solidFill>
              </a:rPr>
              <a:t>پستان </a:t>
            </a:r>
            <a:r>
              <a:rPr lang="fa-IR" sz="2400" b="1" dirty="0" smtClean="0">
                <a:solidFill>
                  <a:prstClr val="black"/>
                </a:solidFill>
              </a:rPr>
              <a:t>ها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a-IR" sz="2400" b="1" dirty="0">
                <a:solidFill>
                  <a:prstClr val="black"/>
                </a:solidFill>
              </a:rPr>
              <a:t>سیستم تنفسی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a-IR" sz="2400" b="1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a-IR" sz="2800" b="1" dirty="0" smtClean="0">
              <a:solidFill>
                <a:prstClr val="black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29"/>
    </mc:Choice>
    <mc:Fallback xmlns="">
      <p:transition spd="slow" advTm="50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 مشخصات سند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مشخصات مدرس یا مدرسین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endParaRPr lang="en-US" sz="20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000" dirty="0" smtClean="0">
                <a:solidFill>
                  <a:schemeClr val="accent1">
                    <a:lumMod val="50000"/>
                  </a:schemeClr>
                </a:solidFill>
              </a:rPr>
              <a:t>سیده معصومه کاظمی</a:t>
            </a:r>
          </a:p>
          <a:p>
            <a:pPr algn="r" rtl="1"/>
            <a:endParaRPr lang="fa-IR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r" rtl="1">
              <a:buNone/>
            </a:pPr>
            <a:endParaRPr lang="fa-IR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a-IR" sz="2000" dirty="0" smtClean="0">
                <a:solidFill>
                  <a:schemeClr val="accent1">
                    <a:lumMod val="50000"/>
                  </a:schemeClr>
                </a:solidFill>
                <a:cs typeface="B Yagut" panose="00000400000000000000" pitchFamily="2" charset="-78"/>
              </a:rPr>
              <a:t> </a:t>
            </a:r>
            <a:r>
              <a:rPr lang="fa-IR" sz="2000" dirty="0" smtClean="0">
                <a:solidFill>
                  <a:schemeClr val="accent1">
                    <a:lumMod val="50000"/>
                  </a:schemeClr>
                </a:solidFill>
              </a:rPr>
              <a:t>کارشناس پرستاری-</a:t>
            </a:r>
            <a:r>
              <a:rPr lang="fa-IR" sz="2000" dirty="0" smtClean="0">
                <a:solidFill>
                  <a:schemeClr val="accent1">
                    <a:lumMod val="50000"/>
                  </a:schemeClr>
                </a:solidFill>
                <a:cs typeface="B Yagut" panose="00000400000000000000" pitchFamily="2" charset="-78"/>
              </a:rPr>
              <a:t>ارشد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cs typeface="B Yagut" panose="00000400000000000000" pitchFamily="2" charset="-78"/>
              </a:rPr>
              <a:t> </a:t>
            </a:r>
            <a:r>
              <a:rPr lang="fa-IR" sz="2000" dirty="0" smtClean="0">
                <a:solidFill>
                  <a:schemeClr val="accent1">
                    <a:lumMod val="50000"/>
                  </a:schemeClr>
                </a:solidFill>
                <a:cs typeface="B Yagut" panose="00000400000000000000" pitchFamily="2" charset="-78"/>
              </a:rPr>
              <a:t>پژوهشی-</a:t>
            </a:r>
            <a:r>
              <a:rPr lang="fa-IR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a-IR" sz="2000" dirty="0" smtClean="0">
                <a:solidFill>
                  <a:schemeClr val="accent1">
                    <a:lumMod val="50000"/>
                  </a:schemeClr>
                </a:solidFill>
              </a:rPr>
              <a:t>ارشد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a-IR" sz="2000" dirty="0" smtClean="0">
                <a:solidFill>
                  <a:schemeClr val="accent1">
                    <a:lumMod val="50000"/>
                  </a:schemeClr>
                </a:solidFill>
                <a:cs typeface="B Yagut" panose="00000400000000000000" pitchFamily="2" charset="-78"/>
              </a:rPr>
              <a:t>آموزش جامعه نگر</a:t>
            </a:r>
          </a:p>
          <a:p>
            <a:pPr algn="r" rtl="1"/>
            <a:r>
              <a:rPr lang="fa-IR" sz="2000" dirty="0" smtClean="0">
                <a:solidFill>
                  <a:schemeClr val="accent1">
                    <a:lumMod val="50000"/>
                  </a:schemeClr>
                </a:solidFill>
                <a:cs typeface="B Yagut" panose="00000400000000000000" pitchFamily="2" charset="-78"/>
              </a:rPr>
              <a:t> مسول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cs typeface="B Yagut" panose="00000400000000000000" pitchFamily="2" charset="-78"/>
              </a:rPr>
              <a:t> </a:t>
            </a:r>
            <a:r>
              <a:rPr lang="fa-IR" sz="2000" dirty="0" smtClean="0">
                <a:solidFill>
                  <a:schemeClr val="accent1">
                    <a:lumMod val="50000"/>
                  </a:schemeClr>
                </a:solidFill>
                <a:cs typeface="B Yagut" panose="00000400000000000000" pitchFamily="2" charset="-78"/>
              </a:rPr>
              <a:t> آموزش  بهورزی دانشگاه علوم پزشکی و خدمات بهداشتی درمانی شهید بهشتی</a:t>
            </a:r>
          </a:p>
          <a:p>
            <a:pPr algn="r" rtl="1"/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14318" y="2743200"/>
            <a:ext cx="4041775" cy="3235325"/>
          </a:xfrm>
        </p:spPr>
        <p:txBody>
          <a:bodyPr>
            <a:normAutofit/>
          </a:bodyPr>
          <a:lstStyle/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حیطه درس: </a:t>
            </a:r>
            <a:r>
              <a:rPr lang="fa-IR" sz="2000" dirty="0" smtClean="0">
                <a:solidFill>
                  <a:schemeClr val="accent1">
                    <a:lumMod val="50000"/>
                  </a:schemeClr>
                </a:solidFill>
                <a:cs typeface="B Yagut" panose="00000400000000000000" pitchFamily="2" charset="-78"/>
              </a:rPr>
              <a:t>آشنایی با نحوه معاینات فیزیکی</a:t>
            </a:r>
          </a:p>
          <a:p>
            <a:r>
              <a:rPr lang="fa-IR" sz="2000" dirty="0"/>
              <a:t>تاریخ </a:t>
            </a:r>
            <a:r>
              <a:rPr lang="fa-IR" sz="2000" dirty="0" smtClean="0"/>
              <a:t>آخرین </a:t>
            </a:r>
            <a:r>
              <a:rPr lang="fa-IR" sz="2000" dirty="0"/>
              <a:t>بازنگری: </a:t>
            </a:r>
            <a:r>
              <a:rPr lang="fa-IR" sz="2000" dirty="0" smtClean="0"/>
              <a:t>1399/2/10</a:t>
            </a:r>
          </a:p>
          <a:p>
            <a:r>
              <a:rPr lang="fa-IR" sz="2000" dirty="0" smtClean="0">
                <a:cs typeface="B Yagut" panose="00000400000000000000" pitchFamily="2" charset="-78"/>
              </a:rPr>
              <a:t>نوبت تهیه: 1 </a:t>
            </a:r>
            <a:endParaRPr lang="fa-IR" sz="2000" dirty="0"/>
          </a:p>
          <a:p>
            <a:pPr lvl="0"/>
            <a:r>
              <a:rPr lang="fa-IR" sz="2000" dirty="0" smtClean="0">
                <a:cs typeface="B Yagut" panose="00000400000000000000" pitchFamily="2" charset="-78"/>
              </a:rPr>
              <a:t> نام فایل: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PE-fasle2-ajzaye-sharhe-hal-edi1</a:t>
            </a:r>
            <a:r>
              <a:rPr lang="fa-IR" sz="1800" i="1" dirty="0" smtClean="0">
                <a:cs typeface="B Yagut" panose="00000400000000000000" pitchFamily="2" charset="-78"/>
              </a:rPr>
              <a:t>  </a:t>
            </a:r>
            <a:endParaRPr lang="en-US" sz="1800" i="1" dirty="0">
              <a:cs typeface="B Yagut" panose="00000400000000000000" pitchFamily="2" charset="-78"/>
            </a:endParaRPr>
          </a:p>
        </p:txBody>
      </p:sp>
      <p:pic>
        <p:nvPicPr>
          <p:cNvPr id="1026" name="Picture 2" descr="G:\انتقالی98\عکس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69604"/>
            <a:ext cx="990600" cy="14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5"/>
    </mc:Choice>
    <mc:Fallback xmlns="">
      <p:transition spd="slow" advTm="19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dirty="0"/>
              <a:t>تفاوت </a:t>
            </a:r>
            <a:r>
              <a:rPr lang="fa-IR" sz="3200" dirty="0" smtClean="0"/>
              <a:t>های بین شرح </a:t>
            </a:r>
            <a:r>
              <a:rPr lang="fa-IR" sz="3200" dirty="0"/>
              <a:t>حال </a:t>
            </a:r>
            <a:r>
              <a:rPr lang="fa-IR" sz="3200" dirty="0" smtClean="0"/>
              <a:t>کودکان و بزرگسالان</a:t>
            </a:r>
            <a:endParaRPr lang="en-US" sz="36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sz="2400" dirty="0"/>
              <a:t>شرح حال </a:t>
            </a:r>
            <a:r>
              <a:rPr lang="fa-IR" sz="2400" dirty="0" smtClean="0"/>
              <a:t>کودک، همان </a:t>
            </a:r>
            <a:r>
              <a:rPr lang="fa-IR" sz="2400" dirty="0"/>
              <a:t>خطوط کلی شرح حال بزرگسال را در بر </a:t>
            </a:r>
            <a:r>
              <a:rPr lang="fa-IR" sz="2400" dirty="0" smtClean="0"/>
              <a:t>دارد، ولی </a:t>
            </a:r>
            <a:r>
              <a:rPr lang="fa-IR" sz="2400" dirty="0"/>
              <a:t>دارای نکاتی اضافه است که در این مبحث می </a:t>
            </a:r>
            <a:r>
              <a:rPr lang="fa-IR" sz="2400" dirty="0" smtClean="0"/>
              <a:t>آید: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fa-IR" sz="2400" dirty="0">
                <a:solidFill>
                  <a:srgbClr val="FF0000"/>
                </a:solidFill>
              </a:rPr>
              <a:t>مشخصات </a:t>
            </a:r>
            <a:r>
              <a:rPr lang="fa-IR" sz="2400" dirty="0" smtClean="0">
                <a:solidFill>
                  <a:srgbClr val="FF0000"/>
                </a:solidFill>
              </a:rPr>
              <a:t>فردی: </a:t>
            </a:r>
            <a:r>
              <a:rPr lang="fa-IR" sz="2400" dirty="0"/>
              <a:t>زمان و محل </a:t>
            </a:r>
            <a:r>
              <a:rPr lang="fa-IR" sz="2400" dirty="0" smtClean="0"/>
              <a:t>تولد،اسم دوم، اسم </a:t>
            </a:r>
            <a:r>
              <a:rPr lang="fa-IR" sz="2400" dirty="0"/>
              <a:t>کوچک هر یک از والدین و نام فامیل هر </a:t>
            </a:r>
            <a:r>
              <a:rPr lang="fa-IR" sz="2400" dirty="0" smtClean="0"/>
              <a:t>کدام، در </a:t>
            </a:r>
            <a:r>
              <a:rPr lang="fa-IR" sz="2400" dirty="0"/>
              <a:t>صورتی </a:t>
            </a:r>
            <a:r>
              <a:rPr lang="fa-IR" sz="2400" dirty="0" smtClean="0"/>
              <a:t>که </a:t>
            </a:r>
            <a:r>
              <a:rPr lang="fa-IR" sz="2400" dirty="0"/>
              <a:t>متفاوت باشند.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fa-IR" sz="2400" b="1" dirty="0">
                <a:solidFill>
                  <a:srgbClr val="FF0000"/>
                </a:solidFill>
              </a:rPr>
              <a:t>شکایات </a:t>
            </a:r>
            <a:r>
              <a:rPr lang="fa-IR" sz="2400" b="1" dirty="0" smtClean="0">
                <a:solidFill>
                  <a:srgbClr val="FF0000"/>
                </a:solidFill>
              </a:rPr>
              <a:t>اصلی: </a:t>
            </a:r>
            <a:r>
              <a:rPr lang="fa-IR" sz="2400" dirty="0"/>
              <a:t>ببینید آیا این </a:t>
            </a:r>
            <a:r>
              <a:rPr lang="fa-IR" sz="2400" dirty="0" smtClean="0"/>
              <a:t>شکایات، موجب </a:t>
            </a:r>
            <a:r>
              <a:rPr lang="fa-IR" sz="2400" dirty="0"/>
              <a:t>نگرانی </a:t>
            </a:r>
            <a:r>
              <a:rPr lang="fa-IR" sz="2400" dirty="0" smtClean="0"/>
              <a:t>کودک، والدین، معلم </a:t>
            </a:r>
            <a:r>
              <a:rPr lang="fa-IR" sz="2400" dirty="0"/>
              <a:t>مدرسه و یا فرد دیگری هستند یا </a:t>
            </a:r>
            <a:r>
              <a:rPr lang="fa-IR" sz="2400" dirty="0" smtClean="0"/>
              <a:t>نه</a:t>
            </a:r>
            <a:endParaRPr lang="en-US" sz="2400" dirty="0" smtClean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2400" b="1" dirty="0">
                <a:solidFill>
                  <a:srgbClr val="FF0000"/>
                </a:solidFill>
              </a:rPr>
              <a:t>بیماری </a:t>
            </a:r>
            <a:r>
              <a:rPr lang="fa-IR" sz="2400" b="1" dirty="0" smtClean="0">
                <a:solidFill>
                  <a:srgbClr val="FF0000"/>
                </a:solidFill>
              </a:rPr>
              <a:t>کنونی</a:t>
            </a:r>
            <a:r>
              <a:rPr lang="fa-IR" sz="2400" dirty="0" smtClean="0">
                <a:solidFill>
                  <a:srgbClr val="FF0000"/>
                </a:solidFill>
              </a:rPr>
              <a:t>: </a:t>
            </a:r>
            <a:r>
              <a:rPr lang="fa-IR" sz="2400" dirty="0"/>
              <a:t>عکس العمل هر یک از </a:t>
            </a:r>
            <a:r>
              <a:rPr lang="fa-IR" sz="2400" dirty="0" smtClean="0"/>
              <a:t>اعضای </a:t>
            </a:r>
            <a:r>
              <a:rPr lang="fa-IR" sz="2400" dirty="0"/>
              <a:t>خانواده را نسبت به شکایات </a:t>
            </a:r>
            <a:r>
              <a:rPr lang="fa-IR" sz="2400" dirty="0" smtClean="0"/>
              <a:t>بیمار، </a:t>
            </a:r>
            <a:r>
              <a:rPr lang="fa-IR" sz="2400" dirty="0"/>
              <a:t>علت نگرانی او و بهره جوئی های ثانویه احتمالی کودک ازبیماریش را بررسی کنید</a:t>
            </a:r>
            <a:endParaRPr lang="en-US" sz="2400" dirty="0"/>
          </a:p>
          <a:p>
            <a:pPr marL="0" marR="0" indent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fa-IR" dirty="0" smtClean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9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77"/>
    </mc:Choice>
    <mc:Fallback xmlns="">
      <p:transition spd="slow" advTm="66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200" dirty="0">
                <a:solidFill>
                  <a:prstClr val="black"/>
                </a:solidFill>
              </a:rPr>
              <a:t>تفاوت های بین شرح حال کودکان و بزرگسالان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29600" cy="396240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fa-IR" sz="3400" b="1" dirty="0">
                <a:solidFill>
                  <a:srgbClr val="FF0000"/>
                </a:solidFill>
              </a:rPr>
              <a:t>تاریخچه </a:t>
            </a:r>
            <a:r>
              <a:rPr lang="fa-IR" sz="3400" b="1" dirty="0" smtClean="0">
                <a:solidFill>
                  <a:srgbClr val="FF0000"/>
                </a:solidFill>
              </a:rPr>
              <a:t>قبلی: </a:t>
            </a:r>
            <a:endParaRPr lang="en-US" sz="3400" b="1" dirty="0"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</a:pPr>
            <a:r>
              <a:rPr lang="fa-IR" b="1" dirty="0">
                <a:solidFill>
                  <a:srgbClr val="FF0000"/>
                </a:solidFill>
              </a:rPr>
              <a:t>شرح </a:t>
            </a:r>
            <a:r>
              <a:rPr lang="fa-IR" b="1" dirty="0" smtClean="0">
                <a:solidFill>
                  <a:srgbClr val="FF0000"/>
                </a:solidFill>
              </a:rPr>
              <a:t>تولد، </a:t>
            </a:r>
            <a:r>
              <a:rPr lang="fa-IR" dirty="0"/>
              <a:t>که در صورت وجود مشکلات رشدی و </a:t>
            </a:r>
            <a:r>
              <a:rPr lang="fa-IR" dirty="0" smtClean="0"/>
              <a:t>عصبی، مهم است. </a:t>
            </a:r>
            <a:r>
              <a:rPr lang="fa-IR" dirty="0"/>
              <a:t>در صورت لزوم ، اطلاعات را از بیمارستان دریافت کنید</a:t>
            </a:r>
            <a:r>
              <a:rPr lang="fa-IR" b="1" dirty="0"/>
              <a:t>.</a:t>
            </a:r>
            <a:endParaRPr lang="en-US" dirty="0"/>
          </a:p>
          <a:p>
            <a:pPr lvl="0">
              <a:lnSpc>
                <a:spcPct val="160000"/>
              </a:lnSpc>
            </a:pPr>
            <a:r>
              <a:rPr lang="fa-IR" b="1" dirty="0">
                <a:solidFill>
                  <a:srgbClr val="FF0000"/>
                </a:solidFill>
              </a:rPr>
              <a:t>پیش از تولد </a:t>
            </a:r>
            <a:r>
              <a:rPr lang="fa-IR" dirty="0">
                <a:solidFill>
                  <a:srgbClr val="FF0000"/>
                </a:solidFill>
              </a:rPr>
              <a:t>: سلامت </a:t>
            </a:r>
            <a:r>
              <a:rPr lang="fa-IR" dirty="0" smtClean="0">
                <a:solidFill>
                  <a:srgbClr val="FF0000"/>
                </a:solidFill>
              </a:rPr>
              <a:t>مادر: </a:t>
            </a:r>
            <a:r>
              <a:rPr lang="fa-IR" dirty="0" smtClean="0"/>
              <a:t>داروها، استفاده </a:t>
            </a:r>
            <a:r>
              <a:rPr lang="fa-IR" dirty="0"/>
              <a:t>از مواد مخدر و </a:t>
            </a:r>
            <a:r>
              <a:rPr lang="fa-IR" dirty="0" smtClean="0"/>
              <a:t>الکل، خونریزی واژینال، </a:t>
            </a:r>
            <a:r>
              <a:rPr lang="fa-IR" dirty="0"/>
              <a:t>افزایش </a:t>
            </a:r>
            <a:r>
              <a:rPr lang="fa-IR" dirty="0" smtClean="0"/>
              <a:t>وزن، </a:t>
            </a:r>
            <a:r>
              <a:rPr lang="fa-IR" dirty="0"/>
              <a:t>طول مدت حاملگی</a:t>
            </a:r>
            <a:endParaRPr lang="en-US" dirty="0"/>
          </a:p>
          <a:p>
            <a:pPr lvl="0">
              <a:lnSpc>
                <a:spcPct val="160000"/>
              </a:lnSpc>
            </a:pPr>
            <a:r>
              <a:rPr lang="fa-IR" b="1" dirty="0">
                <a:solidFill>
                  <a:srgbClr val="FF0000"/>
                </a:solidFill>
              </a:rPr>
              <a:t>هنگام </a:t>
            </a:r>
            <a:r>
              <a:rPr lang="fa-IR" b="1" dirty="0" smtClean="0">
                <a:solidFill>
                  <a:srgbClr val="FF0000"/>
                </a:solidFill>
              </a:rPr>
              <a:t>تولد</a:t>
            </a:r>
            <a:r>
              <a:rPr lang="fa-IR" dirty="0" smtClean="0">
                <a:solidFill>
                  <a:srgbClr val="FF0000"/>
                </a:solidFill>
              </a:rPr>
              <a:t>: </a:t>
            </a:r>
            <a:r>
              <a:rPr lang="fa-IR" dirty="0" smtClean="0"/>
              <a:t>چگونگی </a:t>
            </a:r>
            <a:r>
              <a:rPr lang="fa-IR" dirty="0"/>
              <a:t>زایمان و وضع </a:t>
            </a:r>
            <a:r>
              <a:rPr lang="fa-IR" dirty="0" smtClean="0"/>
              <a:t>حمل، وزن </a:t>
            </a:r>
            <a:r>
              <a:rPr lang="fa-IR" dirty="0"/>
              <a:t>هنگام </a:t>
            </a:r>
            <a:r>
              <a:rPr lang="fa-IR" dirty="0" smtClean="0"/>
              <a:t>تولد، نمره </a:t>
            </a:r>
            <a:r>
              <a:rPr lang="fa-IR" dirty="0"/>
              <a:t>آپگار در دقایق 1و5</a:t>
            </a:r>
            <a:endParaRPr lang="en-US" dirty="0"/>
          </a:p>
          <a:p>
            <a:pPr lvl="0">
              <a:lnSpc>
                <a:spcPct val="160000"/>
              </a:lnSpc>
            </a:pPr>
            <a:r>
              <a:rPr lang="fa-IR" b="1" dirty="0" smtClean="0">
                <a:solidFill>
                  <a:srgbClr val="FF0000"/>
                </a:solidFill>
              </a:rPr>
              <a:t>نوزادی:</a:t>
            </a:r>
            <a:r>
              <a:rPr lang="fa-IR" dirty="0" smtClean="0">
                <a:solidFill>
                  <a:srgbClr val="FF0000"/>
                </a:solidFill>
              </a:rPr>
              <a:t> </a:t>
            </a:r>
            <a:r>
              <a:rPr lang="fa-IR" dirty="0"/>
              <a:t>تلاشهای انجام گرفته برای احیای </a:t>
            </a:r>
            <a:r>
              <a:rPr lang="fa-IR" dirty="0" smtClean="0"/>
              <a:t>نوزاد،سیانوز، زردی، عفونت، کیفیت دلبستگی( </a:t>
            </a:r>
            <a:r>
              <a:rPr lang="fa-IR" dirty="0"/>
              <a:t>بین مادر و </a:t>
            </a:r>
            <a:r>
              <a:rPr lang="fa-IR" dirty="0" smtClean="0"/>
              <a:t>نوزاد)</a:t>
            </a:r>
            <a:endParaRPr lang="en-US" dirty="0"/>
          </a:p>
          <a:p>
            <a:pPr marL="0" marR="0" indent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fa-IR" dirty="0" smtClean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5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85"/>
    </mc:Choice>
    <mc:Fallback xmlns="">
      <p:transition spd="slow" advTm="58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200" dirty="0">
                <a:solidFill>
                  <a:prstClr val="black"/>
                </a:solidFill>
              </a:rPr>
              <a:t>تفاوت های بین شرح حال کودکان و بزرگسالان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29600" cy="449580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a-IR" b="1" dirty="0" smtClean="0">
                <a:solidFill>
                  <a:srgbClr val="FF0000"/>
                </a:solidFill>
              </a:rPr>
              <a:t>تاریخچه تغذیه: </a:t>
            </a:r>
            <a:r>
              <a:rPr lang="fa-IR" dirty="0"/>
              <a:t>که در موارد کمبود یا زیادی </a:t>
            </a:r>
            <a:r>
              <a:rPr lang="fa-IR" dirty="0" smtClean="0"/>
              <a:t>تغذیه، </a:t>
            </a:r>
            <a:r>
              <a:rPr lang="fa-IR" dirty="0"/>
              <a:t>مهم است.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fa-IR" b="1" dirty="0">
                <a:solidFill>
                  <a:srgbClr val="FF0000"/>
                </a:solidFill>
              </a:rPr>
              <a:t>تغذیه از شیر </a:t>
            </a:r>
            <a:r>
              <a:rPr lang="fa-IR" b="1" dirty="0" smtClean="0">
                <a:solidFill>
                  <a:srgbClr val="FF0000"/>
                </a:solidFill>
              </a:rPr>
              <a:t>مادر: </a:t>
            </a:r>
            <a:r>
              <a:rPr lang="fa-IR" dirty="0"/>
              <a:t>دفعات و مدت هر بار شیر </a:t>
            </a:r>
            <a:r>
              <a:rPr lang="fa-IR" dirty="0" smtClean="0"/>
              <a:t>خوردن، </a:t>
            </a:r>
            <a:r>
              <a:rPr lang="fa-IR" dirty="0"/>
              <a:t>مشکلات </a:t>
            </a:r>
            <a:r>
              <a:rPr lang="fa-IR" dirty="0" smtClean="0"/>
              <a:t>مربوطه، </a:t>
            </a:r>
            <a:r>
              <a:rPr lang="fa-IR" dirty="0"/>
              <a:t>زمان و روش از شیر گرفتن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fa-IR" b="1" dirty="0">
                <a:solidFill>
                  <a:srgbClr val="FF0000"/>
                </a:solidFill>
              </a:rPr>
              <a:t>تغذیه با شیر </a:t>
            </a:r>
            <a:r>
              <a:rPr lang="fa-IR" b="1" dirty="0" smtClean="0">
                <a:solidFill>
                  <a:srgbClr val="FF0000"/>
                </a:solidFill>
              </a:rPr>
              <a:t>خشک</a:t>
            </a:r>
            <a:r>
              <a:rPr lang="fa-IR" dirty="0" smtClean="0">
                <a:solidFill>
                  <a:srgbClr val="FF0000"/>
                </a:solidFill>
              </a:rPr>
              <a:t>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fa-IR" dirty="0" smtClean="0"/>
              <a:t>نوع</a:t>
            </a:r>
            <a:r>
              <a:rPr lang="fa-IR" dirty="0"/>
              <a:t>، </a:t>
            </a:r>
            <a:r>
              <a:rPr lang="fa-IR" dirty="0" smtClean="0"/>
              <a:t>مقدار، دفعات، استفراغ، کولیک، اسهال، مکملهای آهن، فلوئور </a:t>
            </a:r>
            <a:r>
              <a:rPr lang="fa-IR" dirty="0"/>
              <a:t>و </a:t>
            </a:r>
            <a:r>
              <a:rPr lang="fa-IR" dirty="0" smtClean="0"/>
              <a:t>ویتامینها، شروع </a:t>
            </a:r>
            <a:r>
              <a:rPr lang="fa-IR" dirty="0"/>
              <a:t>تغذیه یا غذای جامد.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fa-IR" b="1" dirty="0">
                <a:solidFill>
                  <a:srgbClr val="FF0000"/>
                </a:solidFill>
              </a:rPr>
              <a:t>عادت </a:t>
            </a:r>
            <a:r>
              <a:rPr lang="fa-IR" b="1" dirty="0" smtClean="0">
                <a:solidFill>
                  <a:srgbClr val="FF0000"/>
                </a:solidFill>
              </a:rPr>
              <a:t>تغذیه</a:t>
            </a:r>
            <a:r>
              <a:rPr lang="fa-IR" dirty="0" smtClean="0">
                <a:solidFill>
                  <a:srgbClr val="FF0000"/>
                </a:solidFill>
              </a:rPr>
              <a:t>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fa-IR" dirty="0" smtClean="0"/>
              <a:t>آنچه </a:t>
            </a:r>
            <a:r>
              <a:rPr lang="fa-IR" dirty="0"/>
              <a:t>می پسندد و نمی </a:t>
            </a:r>
            <a:r>
              <a:rPr lang="fa-IR" dirty="0" smtClean="0"/>
              <a:t>پسندد، نوع ومقدار </a:t>
            </a:r>
            <a:r>
              <a:rPr lang="fa-IR" dirty="0"/>
              <a:t>غذای خورده </a:t>
            </a:r>
            <a:r>
              <a:rPr lang="fa-IR" dirty="0" smtClean="0"/>
              <a:t>شده، رفتارهای </a:t>
            </a:r>
            <a:r>
              <a:rPr lang="fa-IR" dirty="0"/>
              <a:t>والدین و پاسخ به مشکلات تغذیه </a:t>
            </a:r>
            <a:r>
              <a:rPr lang="fa-IR" dirty="0" smtClean="0"/>
              <a:t>ای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0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26"/>
    </mc:Choice>
    <mc:Fallback xmlns="">
      <p:transition spd="slow" advTm="38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200" dirty="0">
                <a:solidFill>
                  <a:prstClr val="black"/>
                </a:solidFill>
              </a:rPr>
              <a:t>تفاوت های بین شرح حال کودکان و بزرگسالان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fa-IR" b="1" dirty="0">
                <a:solidFill>
                  <a:srgbClr val="FF0000"/>
                </a:solidFill>
              </a:rPr>
              <a:t>تاریخچه رشد و </a:t>
            </a:r>
            <a:r>
              <a:rPr lang="fa-IR" b="1" dirty="0" smtClean="0">
                <a:solidFill>
                  <a:srgbClr val="FF0000"/>
                </a:solidFill>
              </a:rPr>
              <a:t>نمو</a:t>
            </a:r>
            <a:r>
              <a:rPr lang="fa-IR" dirty="0" smtClean="0">
                <a:solidFill>
                  <a:srgbClr val="FF0000"/>
                </a:solidFill>
              </a:rPr>
              <a:t>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fa-IR" dirty="0" smtClean="0"/>
              <a:t>در</a:t>
            </a:r>
            <a:r>
              <a:rPr lang="fa-IR" dirty="0" smtClean="0">
                <a:solidFill>
                  <a:srgbClr val="FF0000"/>
                </a:solidFill>
              </a:rPr>
              <a:t> </a:t>
            </a:r>
            <a:r>
              <a:rPr lang="fa-IR" dirty="0"/>
              <a:t>موارد تاخیر </a:t>
            </a:r>
            <a:r>
              <a:rPr lang="fa-IR" dirty="0" smtClean="0"/>
              <a:t>رشد، عقب </a:t>
            </a:r>
            <a:r>
              <a:rPr lang="fa-IR" dirty="0"/>
              <a:t>ماندگی ذهنی و </a:t>
            </a:r>
            <a:r>
              <a:rPr lang="fa-IR" dirty="0" smtClean="0"/>
              <a:t>حرکتی-روانی </a:t>
            </a:r>
            <a:r>
              <a:rPr lang="fa-IR" dirty="0"/>
              <a:t>و اختلالات رفتاری مهم است.</a:t>
            </a:r>
            <a:endParaRPr lang="en-US" dirty="0"/>
          </a:p>
          <a:p>
            <a:pPr lvl="0">
              <a:lnSpc>
                <a:spcPct val="160000"/>
              </a:lnSpc>
            </a:pPr>
            <a:r>
              <a:rPr lang="fa-IR" b="1" dirty="0">
                <a:solidFill>
                  <a:srgbClr val="FF0000"/>
                </a:solidFill>
              </a:rPr>
              <a:t>رشد </a:t>
            </a:r>
            <a:r>
              <a:rPr lang="fa-IR" b="1" dirty="0" smtClean="0">
                <a:solidFill>
                  <a:srgbClr val="FF0000"/>
                </a:solidFill>
              </a:rPr>
              <a:t>فیزیکی</a:t>
            </a:r>
            <a:r>
              <a:rPr lang="fa-IR" dirty="0" smtClean="0">
                <a:solidFill>
                  <a:srgbClr val="FF0000"/>
                </a:solidFill>
              </a:rPr>
              <a:t>: </a:t>
            </a:r>
            <a:r>
              <a:rPr lang="fa-IR" dirty="0"/>
              <a:t>قد و وزن و دور سر در هنگام تولد و 1، 2، 5 ، و 10 سالگی دوره های رشد سریع و کند</a:t>
            </a:r>
            <a:r>
              <a:rPr lang="fa-IR" b="1" dirty="0"/>
              <a:t>.</a:t>
            </a:r>
            <a:endParaRPr lang="en-US" dirty="0"/>
          </a:p>
          <a:p>
            <a:pPr lvl="0">
              <a:lnSpc>
                <a:spcPct val="160000"/>
              </a:lnSpc>
            </a:pPr>
            <a:r>
              <a:rPr lang="fa-IR" b="1" dirty="0">
                <a:solidFill>
                  <a:srgbClr val="FF0000"/>
                </a:solidFill>
              </a:rPr>
              <a:t>شاخص های </a:t>
            </a:r>
            <a:r>
              <a:rPr lang="fa-IR" b="1" dirty="0" smtClean="0">
                <a:solidFill>
                  <a:srgbClr val="FF0000"/>
                </a:solidFill>
              </a:rPr>
              <a:t>رشدی– </a:t>
            </a:r>
            <a:r>
              <a:rPr lang="fa-IR" b="1" dirty="0">
                <a:solidFill>
                  <a:srgbClr val="FF0000"/>
                </a:solidFill>
              </a:rPr>
              <a:t>سنی</a:t>
            </a:r>
            <a:r>
              <a:rPr lang="fa-IR" dirty="0">
                <a:solidFill>
                  <a:srgbClr val="FF0000"/>
                </a:solidFill>
              </a:rPr>
              <a:t> </a:t>
            </a:r>
            <a:r>
              <a:rPr lang="fa-IR" dirty="0" smtClean="0"/>
              <a:t>کی </a:t>
            </a:r>
            <a:r>
              <a:rPr lang="fa-IR" dirty="0"/>
              <a:t>کودک سرش را بالا </a:t>
            </a:r>
            <a:r>
              <a:rPr lang="fa-IR" dirty="0" smtClean="0"/>
              <a:t>گرفته، غلت زده، نشسته، ایستاده، راه </a:t>
            </a:r>
            <a:r>
              <a:rPr lang="fa-IR" dirty="0"/>
              <a:t>رفته و صحبت کرده است.</a:t>
            </a:r>
            <a:endParaRPr lang="en-US" dirty="0"/>
          </a:p>
          <a:p>
            <a:pPr lvl="0">
              <a:lnSpc>
                <a:spcPct val="160000"/>
              </a:lnSpc>
            </a:pPr>
            <a:r>
              <a:rPr lang="fa-IR" b="1" dirty="0">
                <a:solidFill>
                  <a:srgbClr val="FF0000"/>
                </a:solidFill>
              </a:rPr>
              <a:t>رشد </a:t>
            </a:r>
            <a:r>
              <a:rPr lang="fa-IR" b="1" dirty="0" smtClean="0">
                <a:solidFill>
                  <a:srgbClr val="FF0000"/>
                </a:solidFill>
              </a:rPr>
              <a:t>اجتماعی:</a:t>
            </a:r>
            <a:r>
              <a:rPr lang="fa-IR" dirty="0" smtClean="0">
                <a:solidFill>
                  <a:srgbClr val="FF0000"/>
                </a:solidFill>
              </a:rPr>
              <a:t> </a:t>
            </a:r>
            <a:r>
              <a:rPr lang="fa-IR" dirty="0"/>
              <a:t>الگوهای خواب روزانه و </a:t>
            </a:r>
            <a:r>
              <a:rPr lang="fa-IR" dirty="0" smtClean="0"/>
              <a:t>شبانه، آموختن </a:t>
            </a:r>
            <a:r>
              <a:rPr lang="fa-IR" dirty="0"/>
              <a:t>کنترل ادرار و مدفوع ، مشکلات </a:t>
            </a:r>
            <a:r>
              <a:rPr lang="fa-IR" dirty="0" smtClean="0"/>
              <a:t>تکمیلی، رفتارهای عادتی، مشکلات انضباطی، عملکرد تحصیلی، ارتباط </a:t>
            </a:r>
            <a:r>
              <a:rPr lang="fa-IR" dirty="0"/>
              <a:t>با </a:t>
            </a:r>
            <a:r>
              <a:rPr lang="fa-IR" dirty="0" smtClean="0"/>
              <a:t>والدین، خواهران </a:t>
            </a:r>
            <a:r>
              <a:rPr lang="fa-IR" dirty="0"/>
              <a:t>و </a:t>
            </a:r>
            <a:r>
              <a:rPr lang="fa-IR" dirty="0" smtClean="0"/>
              <a:t>برادران، ودوستان</a:t>
            </a:r>
            <a:endParaRPr lang="en-US" dirty="0"/>
          </a:p>
          <a:p>
            <a:pPr marL="0" marR="0" indent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fa-IR" dirty="0" smtClean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1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0"/>
    </mc:Choice>
    <mc:Fallback xmlns="">
      <p:transition spd="slow" advTm="57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200" dirty="0">
                <a:solidFill>
                  <a:prstClr val="black"/>
                </a:solidFill>
              </a:rPr>
              <a:t>تفاوت های بین شرح حال کودکان و بزرگسالان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b="1" dirty="0">
                <a:solidFill>
                  <a:srgbClr val="FF0000"/>
                </a:solidFill>
              </a:rPr>
              <a:t>وضعیت طبی فعلی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fa-IR" b="1" dirty="0">
                <a:solidFill>
                  <a:srgbClr val="FF0000"/>
                </a:solidFill>
              </a:rPr>
              <a:t>آلرژی ها: </a:t>
            </a:r>
            <a:r>
              <a:rPr lang="fa-IR" dirty="0"/>
              <a:t>توجه خاصی به آلرژی های دوره کودکی مبذول </a:t>
            </a:r>
            <a:r>
              <a:rPr lang="fa-IR" dirty="0" smtClean="0"/>
              <a:t>دارید– اگزما، کهیر، رینیت </a:t>
            </a:r>
            <a:r>
              <a:rPr lang="fa-IR" dirty="0"/>
              <a:t>آلرژیک </a:t>
            </a:r>
            <a:r>
              <a:rPr lang="fa-IR" dirty="0" smtClean="0"/>
              <a:t>مداوم(غیر فصلی)، آسم، عدم </a:t>
            </a:r>
            <a:r>
              <a:rPr lang="fa-IR" dirty="0"/>
              <a:t>تحمل غذایی و حساسیت شدید نسبت به حشرات</a:t>
            </a:r>
            <a:endParaRPr lang="en-US" dirty="0"/>
          </a:p>
          <a:p>
            <a:r>
              <a:rPr lang="fa-IR" b="1" dirty="0" smtClean="0">
                <a:solidFill>
                  <a:srgbClr val="FF0000"/>
                </a:solidFill>
              </a:rPr>
              <a:t>واکسیناسیون:</a:t>
            </a:r>
            <a:r>
              <a:rPr lang="fa-IR" dirty="0" smtClean="0"/>
              <a:t>مشتمل </a:t>
            </a:r>
            <a:r>
              <a:rPr lang="fa-IR" dirty="0"/>
              <a:t>بر تاریخ تجویز و کلیه واکنش های ناخواسته</a:t>
            </a:r>
            <a:endParaRPr lang="en-US" dirty="0"/>
          </a:p>
          <a:p>
            <a:r>
              <a:rPr lang="fa-IR" b="1" dirty="0">
                <a:solidFill>
                  <a:srgbClr val="FF0000"/>
                </a:solidFill>
              </a:rPr>
              <a:t>آزمونهای </a:t>
            </a:r>
            <a:r>
              <a:rPr lang="fa-IR" b="1" dirty="0" smtClean="0">
                <a:solidFill>
                  <a:srgbClr val="FF0000"/>
                </a:solidFill>
              </a:rPr>
              <a:t>غربالگر: </a:t>
            </a:r>
            <a:r>
              <a:rPr lang="fa-IR" dirty="0" smtClean="0"/>
              <a:t>شامل </a:t>
            </a:r>
            <a:r>
              <a:rPr lang="fa-IR" dirty="0"/>
              <a:t>آزمونهای مربوط به </a:t>
            </a:r>
            <a:r>
              <a:rPr lang="fa-IR" dirty="0" smtClean="0"/>
              <a:t>بینایی، شنوایی، کلسترول، سل، سرب خون، بیماری </a:t>
            </a:r>
            <a:r>
              <a:rPr lang="fa-IR" dirty="0"/>
              <a:t>سلول داسی و خطاهای مادرزادی متابولیسم.</a:t>
            </a:r>
            <a:endParaRPr lang="en-US" dirty="0"/>
          </a:p>
          <a:p>
            <a:pPr marL="0" marR="0" indent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fa-IR" dirty="0" smtClean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29"/>
    </mc:Choice>
    <mc:Fallback xmlns="">
      <p:transition spd="slow" advTm="27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خلاصه مطالب و نتیجه گیری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6964" y="1828800"/>
            <a:ext cx="8229600" cy="4114799"/>
          </a:xfrm>
        </p:spPr>
        <p:txBody>
          <a:bodyPr>
            <a:normAutofit fontScale="85000" lnSpcReduction="10000"/>
          </a:bodyPr>
          <a:lstStyle/>
          <a:p>
            <a:pPr marL="0" lvl="0" indent="0" algn="just">
              <a:lnSpc>
                <a:spcPct val="150000"/>
              </a:lnSpc>
              <a:buNone/>
            </a:pPr>
            <a:r>
              <a:rPr lang="fa-IR" sz="3100" dirty="0" smtClean="0">
                <a:solidFill>
                  <a:prstClr val="black"/>
                </a:solidFill>
              </a:rPr>
              <a:t>برای جمع </a:t>
            </a:r>
            <a:r>
              <a:rPr lang="fa-IR" sz="3100" dirty="0">
                <a:solidFill>
                  <a:prstClr val="black"/>
                </a:solidFill>
              </a:rPr>
              <a:t>آوری یک شرح حال </a:t>
            </a:r>
            <a:r>
              <a:rPr lang="fa-IR" sz="3100" dirty="0" smtClean="0">
                <a:solidFill>
                  <a:prstClr val="black"/>
                </a:solidFill>
              </a:rPr>
              <a:t>دقیق،لازم است اجزای شرح حال را بشناسید و شرح حال بیمار را، مطابق با اجزای آن و اصول کلی شرح حال انجام دهید .</a:t>
            </a:r>
            <a:endParaRPr lang="fa-IR" sz="3100" dirty="0">
              <a:solidFill>
                <a:prstClr val="black"/>
              </a:solidFill>
            </a:endParaRPr>
          </a:p>
          <a:p>
            <a:pPr marL="0" lvl="0" indent="0" algn="just">
              <a:lnSpc>
                <a:spcPct val="150000"/>
              </a:lnSpc>
              <a:buNone/>
            </a:pPr>
            <a:r>
              <a:rPr lang="fa-IR" sz="3100" dirty="0" smtClean="0">
                <a:solidFill>
                  <a:prstClr val="black"/>
                </a:solidFill>
              </a:rPr>
              <a:t>شناسایی </a:t>
            </a:r>
            <a:r>
              <a:rPr lang="fa-IR" sz="3100" dirty="0">
                <a:solidFill>
                  <a:prstClr val="black"/>
                </a:solidFill>
              </a:rPr>
              <a:t>علائم و یافته های غیر </a:t>
            </a:r>
            <a:r>
              <a:rPr lang="fa-IR" sz="3100" dirty="0" smtClean="0">
                <a:solidFill>
                  <a:prstClr val="black"/>
                </a:solidFill>
              </a:rPr>
              <a:t>طبیعی، ارتباط </a:t>
            </a:r>
            <a:r>
              <a:rPr lang="fa-IR" sz="3100" dirty="0">
                <a:solidFill>
                  <a:prstClr val="black"/>
                </a:solidFill>
              </a:rPr>
              <a:t>دادن این یافته ها به فرایند زمینه </a:t>
            </a:r>
            <a:r>
              <a:rPr lang="fa-IR" sz="3100" dirty="0" smtClean="0">
                <a:solidFill>
                  <a:prstClr val="black"/>
                </a:solidFill>
              </a:rPr>
              <a:t>ای، رسیدن </a:t>
            </a:r>
            <a:r>
              <a:rPr lang="fa-IR" sz="3100" dirty="0">
                <a:solidFill>
                  <a:prstClr val="black"/>
                </a:solidFill>
              </a:rPr>
              <a:t>به فرضیه ها و آزمایش کردن آن </a:t>
            </a:r>
            <a:r>
              <a:rPr lang="fa-IR" sz="3100" dirty="0" smtClean="0">
                <a:solidFill>
                  <a:prstClr val="black"/>
                </a:solidFill>
              </a:rPr>
              <a:t>ها را به دنبال خواهد داشت. که در نهایت به انتخاب بهترین روش درمانی برای بیمار منجر می شود.</a:t>
            </a:r>
            <a:endParaRPr lang="fa-IR" sz="3100" dirty="0">
              <a:solidFill>
                <a:prstClr val="black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5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44"/>
    </mc:Choice>
    <mc:Fallback xmlns="">
      <p:transition spd="slow" advTm="54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پرسش و تمرین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fa-IR" sz="2200" dirty="0">
                <a:solidFill>
                  <a:prstClr val="black"/>
                </a:solidFill>
              </a:rPr>
              <a:t>اجزای شرح حال را نام </a:t>
            </a:r>
            <a:r>
              <a:rPr lang="fa-IR" sz="2200" dirty="0" smtClean="0">
                <a:solidFill>
                  <a:prstClr val="black"/>
                </a:solidFill>
              </a:rPr>
              <a:t>ببرید</a:t>
            </a:r>
            <a:r>
              <a:rPr lang="fa-IR" sz="2200" dirty="0">
                <a:solidFill>
                  <a:prstClr val="black"/>
                </a:solidFill>
              </a:rPr>
              <a:t>.</a:t>
            </a:r>
          </a:p>
          <a:p>
            <a:pPr marL="514350" lvl="0" indent="-514350">
              <a:buFont typeface="+mj-lt"/>
              <a:buAutoNum type="arabicPeriod"/>
            </a:pPr>
            <a:r>
              <a:rPr lang="fa-IR" sz="2200" dirty="0">
                <a:solidFill>
                  <a:prstClr val="black"/>
                </a:solidFill>
              </a:rPr>
              <a:t>در اخذ شرح حال </a:t>
            </a:r>
            <a:r>
              <a:rPr lang="fa-IR" sz="2200" dirty="0" smtClean="0">
                <a:solidFill>
                  <a:prstClr val="black"/>
                </a:solidFill>
              </a:rPr>
              <a:t>منظور از مقدمات </a:t>
            </a:r>
            <a:r>
              <a:rPr lang="fa-IR" sz="2200" dirty="0">
                <a:solidFill>
                  <a:prstClr val="black"/>
                </a:solidFill>
              </a:rPr>
              <a:t>شرح </a:t>
            </a:r>
            <a:r>
              <a:rPr lang="fa-IR" sz="2200" dirty="0" smtClean="0">
                <a:solidFill>
                  <a:prstClr val="black"/>
                </a:solidFill>
              </a:rPr>
              <a:t>حال چیست؟ </a:t>
            </a:r>
            <a:endParaRPr lang="fa-IR" sz="2200" dirty="0">
              <a:solidFill>
                <a:prstClr val="black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fa-IR" sz="2200" dirty="0">
                <a:solidFill>
                  <a:prstClr val="black"/>
                </a:solidFill>
              </a:rPr>
              <a:t>در اخذ شرح حال منظور از شکایت اصلی </a:t>
            </a:r>
            <a:r>
              <a:rPr lang="fa-IR" sz="2200" dirty="0" smtClean="0">
                <a:solidFill>
                  <a:prstClr val="black"/>
                </a:solidFill>
              </a:rPr>
              <a:t>بیمار چیست ؟ توضیح دهید.</a:t>
            </a:r>
            <a:endParaRPr lang="fa-IR" sz="2200" dirty="0">
              <a:solidFill>
                <a:prstClr val="black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fa-IR" sz="2200" dirty="0">
                <a:solidFill>
                  <a:prstClr val="black"/>
                </a:solidFill>
              </a:rPr>
              <a:t>در اخذ شرح حال منظور از بیماری </a:t>
            </a:r>
            <a:r>
              <a:rPr lang="fa-IR" sz="2200" dirty="0" smtClean="0">
                <a:solidFill>
                  <a:prstClr val="black"/>
                </a:solidFill>
              </a:rPr>
              <a:t>فعلی چیست توضیح دهید؟</a:t>
            </a:r>
            <a:endParaRPr lang="fa-IR" sz="2200" dirty="0">
              <a:solidFill>
                <a:prstClr val="black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fa-IR" sz="2200" dirty="0">
                <a:solidFill>
                  <a:prstClr val="black"/>
                </a:solidFill>
              </a:rPr>
              <a:t>در اخذ شرح حال منظور از تاریخچه قبلی بیمار </a:t>
            </a:r>
            <a:r>
              <a:rPr lang="fa-IR" sz="2200" dirty="0" smtClean="0">
                <a:solidFill>
                  <a:prstClr val="black"/>
                </a:solidFill>
              </a:rPr>
              <a:t>چیست؟</a:t>
            </a:r>
            <a:endParaRPr lang="fa-IR" sz="2200" dirty="0">
              <a:solidFill>
                <a:prstClr val="black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fa-IR" sz="2200" dirty="0" smtClean="0">
                <a:solidFill>
                  <a:prstClr val="black"/>
                </a:solidFill>
              </a:rPr>
              <a:t>در خصوص داروهای </a:t>
            </a:r>
            <a:r>
              <a:rPr lang="fa-IR" sz="2200" dirty="0">
                <a:solidFill>
                  <a:prstClr val="black"/>
                </a:solidFill>
              </a:rPr>
              <a:t>مصرفی بیمار </a:t>
            </a:r>
            <a:r>
              <a:rPr lang="fa-IR" sz="2200" dirty="0" smtClean="0">
                <a:solidFill>
                  <a:prstClr val="black"/>
                </a:solidFill>
              </a:rPr>
              <a:t>به چه مواردی باید توجه کرد؟</a:t>
            </a:r>
            <a:endParaRPr lang="fa-IR" sz="2200" dirty="0">
              <a:solidFill>
                <a:prstClr val="black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fa-IR" sz="2200" dirty="0">
                <a:solidFill>
                  <a:prstClr val="black"/>
                </a:solidFill>
              </a:rPr>
              <a:t>در اخذ شرح حال منظور از تاریخچه خانوادگی </a:t>
            </a:r>
            <a:r>
              <a:rPr lang="fa-IR" sz="2200" dirty="0" smtClean="0">
                <a:solidFill>
                  <a:prstClr val="black"/>
                </a:solidFill>
              </a:rPr>
              <a:t>چیست؟ توضیح دهید.</a:t>
            </a:r>
            <a:endParaRPr lang="fa-IR" sz="2200" dirty="0">
              <a:solidFill>
                <a:prstClr val="black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fa-IR" sz="2200" dirty="0" smtClean="0">
                <a:solidFill>
                  <a:prstClr val="black"/>
                </a:solidFill>
              </a:rPr>
              <a:t>از </a:t>
            </a:r>
            <a:r>
              <a:rPr lang="fa-IR" sz="2200" dirty="0">
                <a:solidFill>
                  <a:prstClr val="black"/>
                </a:solidFill>
              </a:rPr>
              <a:t>سابقه </a:t>
            </a:r>
            <a:r>
              <a:rPr lang="fa-IR" sz="2200" dirty="0" smtClean="0">
                <a:solidFill>
                  <a:prstClr val="black"/>
                </a:solidFill>
              </a:rPr>
              <a:t>اجتماعی-روحی </a:t>
            </a:r>
            <a:r>
              <a:rPr lang="fa-IR" sz="2200" dirty="0">
                <a:solidFill>
                  <a:prstClr val="black"/>
                </a:solidFill>
              </a:rPr>
              <a:t>روانی وسبک </a:t>
            </a:r>
            <a:r>
              <a:rPr lang="fa-IR" sz="2200" dirty="0" smtClean="0">
                <a:solidFill>
                  <a:prstClr val="black"/>
                </a:solidFill>
              </a:rPr>
              <a:t>زندگی </a:t>
            </a:r>
            <a:r>
              <a:rPr lang="fa-IR" sz="2200" dirty="0">
                <a:solidFill>
                  <a:prstClr val="black"/>
                </a:solidFill>
              </a:rPr>
              <a:t>بیمار </a:t>
            </a:r>
            <a:r>
              <a:rPr lang="fa-IR" sz="2200" dirty="0" smtClean="0">
                <a:solidFill>
                  <a:prstClr val="black"/>
                </a:solidFill>
              </a:rPr>
              <a:t>چه مواردی سوال مهم است ؟</a:t>
            </a:r>
            <a:endParaRPr lang="fa-IR" sz="2200" dirty="0">
              <a:solidFill>
                <a:prstClr val="black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fa-IR" sz="2200" dirty="0">
                <a:solidFill>
                  <a:prstClr val="black"/>
                </a:solidFill>
              </a:rPr>
              <a:t>تفاوت بین شرح حال کودکان و بزرگسالان </a:t>
            </a:r>
            <a:r>
              <a:rPr lang="fa-IR" sz="2200" dirty="0" smtClean="0">
                <a:solidFill>
                  <a:prstClr val="black"/>
                </a:solidFill>
              </a:rPr>
              <a:t>در چیست؟</a:t>
            </a:r>
          </a:p>
          <a:p>
            <a:pPr marL="0" indent="0" algn="r" rtl="1"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8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07"/>
    </mc:Choice>
    <mc:Fallback xmlns="">
      <p:transition spd="slow" advTm="26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9100" y="228600"/>
            <a:ext cx="8229600" cy="762000"/>
          </a:xfrm>
        </p:spPr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فهرست منابع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2133600"/>
            <a:ext cx="8763000" cy="3733800"/>
          </a:xfrm>
        </p:spPr>
        <p:txBody>
          <a:bodyPr>
            <a:noAutofit/>
          </a:bodyPr>
          <a:lstStyle/>
          <a:p>
            <a:pPr marL="742950" indent="-7429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400" dirty="0" smtClean="0">
                <a:latin typeface="Arial"/>
                <a:ea typeface="Times New Roman"/>
              </a:rPr>
              <a:t>باربارابیتز/معاینات بالینی و روش گرفتن شرح حال(2017).ترجمه دکتر محمد مهدی غیرتیان .دکتر محمد جواد قنبری.دکتر علی اسدالهی امین.دکتر شبنم محمدی.دکتر سرور صائبی</a:t>
            </a:r>
            <a:endParaRPr lang="en-US" sz="2400" dirty="0" smtClean="0">
              <a:latin typeface="Franklin Gothic Medium"/>
              <a:ea typeface="Times New Roman"/>
            </a:endParaRPr>
          </a:p>
          <a:p>
            <a:pPr marL="514350" lvl="0" indent="-51435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400" dirty="0">
                <a:solidFill>
                  <a:prstClr val="black"/>
                </a:solidFill>
                <a:latin typeface="Franklin Gothic Medium"/>
                <a:ea typeface="Times New Roman"/>
              </a:rPr>
              <a:t>باربارا </a:t>
            </a:r>
            <a:r>
              <a:rPr lang="fa-IR" sz="2400" dirty="0" smtClean="0">
                <a:solidFill>
                  <a:prstClr val="black"/>
                </a:solidFill>
                <a:latin typeface="Franklin Gothic Medium"/>
                <a:ea typeface="Times New Roman"/>
              </a:rPr>
              <a:t>بیتز/</a:t>
            </a:r>
            <a:r>
              <a:rPr lang="fa-IR" sz="2400" dirty="0" smtClean="0">
                <a:latin typeface="Franklin Gothic Medium"/>
                <a:ea typeface="Times New Roman"/>
              </a:rPr>
              <a:t>لین بیکلی .روبرت هوکلمن/راهنمای </a:t>
            </a:r>
            <a:r>
              <a:rPr lang="fa-IR" sz="2400" dirty="0">
                <a:latin typeface="Franklin Gothic Medium"/>
                <a:ea typeface="Times New Roman"/>
              </a:rPr>
              <a:t>جیبی </a:t>
            </a:r>
            <a:r>
              <a:rPr lang="fa-IR" sz="2400" dirty="0" smtClean="0">
                <a:latin typeface="Franklin Gothic Medium"/>
                <a:ea typeface="Times New Roman"/>
              </a:rPr>
              <a:t>معاینه فیزیکی و گرفتن شرح حال بالینی. (</a:t>
            </a:r>
            <a:r>
              <a:rPr lang="fa-IR" sz="2400" dirty="0">
                <a:latin typeface="Franklin Gothic Medium"/>
                <a:ea typeface="Times New Roman"/>
              </a:rPr>
              <a:t>2007  </a:t>
            </a:r>
            <a:r>
              <a:rPr lang="fa-IR" sz="2400" dirty="0" smtClean="0">
                <a:latin typeface="Franklin Gothic Medium"/>
                <a:ea typeface="Times New Roman"/>
              </a:rPr>
              <a:t>). ترجمه دکتر محسن ارجمند دکتر آرزو مفخمی</a:t>
            </a:r>
            <a:r>
              <a:rPr lang="fa-IR" sz="2400" b="1" i="1" dirty="0" smtClean="0">
                <a:latin typeface="Franklin Gothic Medium"/>
                <a:ea typeface="Times New Roman"/>
              </a:rPr>
              <a:t> </a:t>
            </a:r>
            <a:endParaRPr lang="en-US" sz="2400" dirty="0">
              <a:latin typeface="Franklin Gothic Medium"/>
              <a:ea typeface="Times New Roman"/>
            </a:endParaRPr>
          </a:p>
          <a:p>
            <a:pPr marL="514350" lvl="0" indent="-51435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400" dirty="0" smtClean="0">
                <a:latin typeface="Franklin Gothic Medium"/>
                <a:ea typeface="Times New Roman"/>
              </a:rPr>
              <a:t>کتاب </a:t>
            </a:r>
            <a:r>
              <a:rPr lang="fa-IR" sz="2400" dirty="0">
                <a:latin typeface="Franklin Gothic Medium"/>
                <a:ea typeface="Times New Roman"/>
              </a:rPr>
              <a:t>تشخیص بالینی </a:t>
            </a:r>
            <a:r>
              <a:rPr lang="fa-IR" sz="2400" dirty="0" smtClean="0">
                <a:latin typeface="Franklin Gothic Medium"/>
                <a:ea typeface="Times New Roman"/>
              </a:rPr>
              <a:t>سوارتز/ شرح </a:t>
            </a:r>
            <a:r>
              <a:rPr lang="fa-IR" sz="2400" dirty="0">
                <a:latin typeface="Franklin Gothic Medium"/>
                <a:ea typeface="Times New Roman"/>
              </a:rPr>
              <a:t>حال و معاینه فیزیکی ترجمه دکتر بهداد نوابی ،دکتر مبین گنجی و اشرف صالح فرد. </a:t>
            </a:r>
            <a:r>
              <a:rPr lang="fa-IR" sz="2400" dirty="0" smtClean="0">
                <a:latin typeface="Franklin Gothic Medium"/>
                <a:ea typeface="Times New Roman"/>
              </a:rPr>
              <a:t>2006</a:t>
            </a:r>
            <a:endParaRPr lang="en-US" sz="2400" dirty="0">
              <a:latin typeface="Franklin Gothic Medium"/>
              <a:ea typeface="Times New Roman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6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8"/>
    </mc:Choice>
    <mc:Fallback xmlns="">
      <p:transition spd="slow" advTm="19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447800"/>
            <a:ext cx="77724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 </a:t>
            </a:r>
            <a:r>
              <a:rPr lang="fa-IR" sz="4000" b="1" dirty="0" smtClean="0"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62000" y="3200400"/>
            <a:ext cx="7467600" cy="1752600"/>
          </a:xfrm>
        </p:spPr>
        <p:txBody>
          <a:bodyPr>
            <a:normAutofit/>
          </a:bodyPr>
          <a:lstStyle/>
          <a:p>
            <a:pPr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schemeClr val="tx1"/>
                </a:solidFill>
              </a:rPr>
              <a:t>دانشگاه علوم پزشکی و خدمات بهداشتی درمانی </a:t>
            </a:r>
            <a:r>
              <a:rPr lang="fa-IR" sz="2400" dirty="0" smtClean="0"/>
              <a:t>شهید بهشتی</a:t>
            </a:r>
          </a:p>
          <a:p>
            <a:pPr rtl="1"/>
            <a:r>
              <a:rPr lang="fa-IR" sz="2400" dirty="0" smtClean="0">
                <a:solidFill>
                  <a:schemeClr val="tx1"/>
                </a:solidFill>
              </a:rPr>
              <a:t>با آرزوی توفیق روز افزون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0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7"/>
    </mc:Choice>
    <mc:Fallback xmlns="">
      <p:transition spd="slow" advTm="5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 </a:t>
            </a:r>
            <a:r>
              <a:rPr lang="fa-IR" sz="4000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اهداف آموزشی</a:t>
            </a:r>
            <a:endParaRPr lang="en-US" sz="4000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724400"/>
          </a:xfrm>
        </p:spPr>
        <p:txBody>
          <a:bodyPr>
            <a:normAutofit lnSpcReduction="10000"/>
          </a:bodyPr>
          <a:lstStyle/>
          <a:p>
            <a:pPr marL="0" indent="0" algn="r" rtl="1">
              <a:buNone/>
            </a:pPr>
            <a:r>
              <a:rPr lang="fa-IR" b="1" dirty="0" smtClean="0">
                <a:cs typeface="B Yagut" panose="00000400000000000000" pitchFamily="2" charset="-78"/>
              </a:rPr>
              <a:t>انتظار می‌رود فراگیر پس از مطالعه این درس بتواند:</a:t>
            </a:r>
            <a:endParaRPr lang="fa-IR" dirty="0"/>
          </a:p>
          <a:p>
            <a:pPr marL="514350" indent="-514350">
              <a:buFont typeface="+mj-lt"/>
              <a:buAutoNum type="arabicPeriod"/>
            </a:pPr>
            <a:r>
              <a:rPr lang="fa-IR" sz="2200" dirty="0"/>
              <a:t>اجزای شرح </a:t>
            </a:r>
            <a:r>
              <a:rPr lang="fa-IR" sz="2200" dirty="0" smtClean="0"/>
              <a:t>حال را نام ببرد.</a:t>
            </a:r>
            <a:endParaRPr lang="fa-IR" sz="2200" dirty="0"/>
          </a:p>
          <a:p>
            <a:pPr marL="514350" indent="-514350">
              <a:buFont typeface="+mj-lt"/>
              <a:buAutoNum type="arabicPeriod"/>
            </a:pPr>
            <a:r>
              <a:rPr lang="fa-IR" sz="2200" dirty="0" smtClean="0"/>
              <a:t>در اخذ شرح حال، مقدمات </a:t>
            </a:r>
            <a:r>
              <a:rPr lang="fa-IR" sz="2200" dirty="0"/>
              <a:t>شرح </a:t>
            </a:r>
            <a:r>
              <a:rPr lang="fa-IR" sz="2200" dirty="0" smtClean="0"/>
              <a:t>حال یا اطلاعات اولیه و داده های نشانگر را توضیح دهد.</a:t>
            </a:r>
            <a:endParaRPr lang="fa-IR" sz="2200" dirty="0"/>
          </a:p>
          <a:p>
            <a:pPr marL="514350" indent="-514350">
              <a:buFont typeface="+mj-lt"/>
              <a:buAutoNum type="arabicPeriod"/>
            </a:pPr>
            <a:r>
              <a:rPr lang="fa-IR" sz="2200" dirty="0" smtClean="0"/>
              <a:t>در اخذ شرح حال، منظور از شکایت </a:t>
            </a:r>
            <a:r>
              <a:rPr lang="fa-IR" sz="2200" dirty="0"/>
              <a:t>اصلی </a:t>
            </a:r>
            <a:r>
              <a:rPr lang="fa-IR" sz="2200" dirty="0" smtClean="0"/>
              <a:t>بیمار را توضیح دهد.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200" dirty="0" smtClean="0"/>
              <a:t>در اخذ شرح حال، منظور از بیماری کنونی را شرح دهد.</a:t>
            </a:r>
            <a:endParaRPr lang="fa-IR" sz="2200" dirty="0"/>
          </a:p>
          <a:p>
            <a:pPr marL="514350" indent="-514350">
              <a:buFont typeface="+mj-lt"/>
              <a:buAutoNum type="arabicPeriod"/>
            </a:pPr>
            <a:r>
              <a:rPr lang="fa-IR" sz="2200" dirty="0" smtClean="0"/>
              <a:t>در اخذ شرح حال، منظور از تاریخچه بیماری های قبلی را توضیح دهد .</a:t>
            </a:r>
            <a:endParaRPr lang="fa-IR" sz="2200" dirty="0"/>
          </a:p>
          <a:p>
            <a:pPr marL="514350" indent="-514350">
              <a:buFont typeface="+mj-lt"/>
              <a:buAutoNum type="arabicPeriod"/>
            </a:pPr>
            <a:r>
              <a:rPr lang="fa-IR" sz="2200" dirty="0" smtClean="0"/>
              <a:t>در اخذ شرح حال، منظور از تاریخچه داروهای </a:t>
            </a:r>
            <a:r>
              <a:rPr lang="fa-IR" sz="2200" dirty="0"/>
              <a:t>مصرفی </a:t>
            </a:r>
            <a:r>
              <a:rPr lang="fa-IR" sz="2200" dirty="0" smtClean="0"/>
              <a:t>بیمار را توضیح دهد.</a:t>
            </a:r>
            <a:endParaRPr lang="fa-IR" sz="2200" dirty="0"/>
          </a:p>
          <a:p>
            <a:pPr marL="514350" indent="-514350">
              <a:buFont typeface="+mj-lt"/>
              <a:buAutoNum type="arabicPeriod"/>
            </a:pPr>
            <a:r>
              <a:rPr lang="fa-IR" sz="2200" dirty="0"/>
              <a:t>در اخذ شرح </a:t>
            </a:r>
            <a:r>
              <a:rPr lang="fa-IR" sz="2200" dirty="0" smtClean="0"/>
              <a:t>حال، </a:t>
            </a:r>
            <a:r>
              <a:rPr lang="fa-IR" sz="2200" dirty="0"/>
              <a:t>منظور از </a:t>
            </a:r>
            <a:r>
              <a:rPr lang="fa-IR" sz="2200" dirty="0" smtClean="0"/>
              <a:t>تاریخچه خانوادگی را توضیح دهد.</a:t>
            </a:r>
            <a:endParaRPr lang="fa-IR" sz="2200" dirty="0"/>
          </a:p>
          <a:p>
            <a:pPr marL="514350" indent="-514350">
              <a:buFont typeface="+mj-lt"/>
              <a:buAutoNum type="arabicPeriod"/>
            </a:pPr>
            <a:r>
              <a:rPr lang="fa-IR" sz="2200" dirty="0"/>
              <a:t>در اخذ شرح </a:t>
            </a:r>
            <a:r>
              <a:rPr lang="fa-IR" sz="2200" dirty="0" smtClean="0"/>
              <a:t>حال، </a:t>
            </a:r>
            <a:r>
              <a:rPr lang="fa-IR" sz="2200" dirty="0"/>
              <a:t>منظور از </a:t>
            </a:r>
            <a:r>
              <a:rPr lang="fa-IR" sz="2200" dirty="0" smtClean="0"/>
              <a:t>تاریخچه اجتماعی-شخصی(روحی </a:t>
            </a:r>
            <a:r>
              <a:rPr lang="fa-IR" sz="2200" dirty="0"/>
              <a:t>روانی وسبک </a:t>
            </a:r>
            <a:r>
              <a:rPr lang="fa-IR" sz="2200" dirty="0" smtClean="0"/>
              <a:t>زندگی بیمار) را بیان کند.</a:t>
            </a:r>
            <a:endParaRPr lang="fa-IR" sz="2200" dirty="0"/>
          </a:p>
          <a:p>
            <a:pPr marL="514350" indent="-514350">
              <a:buFont typeface="+mj-lt"/>
              <a:buAutoNum type="arabicPeriod"/>
            </a:pPr>
            <a:r>
              <a:rPr lang="fa-IR" sz="2200" dirty="0"/>
              <a:t>تفاوت بین شرح حال کودکان و </a:t>
            </a:r>
            <a:r>
              <a:rPr lang="fa-IR" sz="2200" dirty="0" smtClean="0"/>
              <a:t>بزرگسالان را نام ببرد و توضیح دهد</a:t>
            </a:r>
            <a:r>
              <a:rPr lang="en-US" sz="2200" dirty="0" smtClean="0"/>
              <a:t>.</a:t>
            </a:r>
            <a:endParaRPr lang="fa-IR" sz="2200" dirty="0"/>
          </a:p>
          <a:p>
            <a:pPr marL="0" indent="0" algn="r" rtl="1">
              <a:buNone/>
            </a:pPr>
            <a:endParaRPr lang="en-US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6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06"/>
    </mc:Choice>
    <mc:Fallback xmlns="">
      <p:transition spd="slow" advTm="22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فهرست عناوین:</a:t>
            </a:r>
            <a:br>
              <a:rPr lang="fa-IR" b="1" dirty="0" smtClean="0">
                <a:cs typeface="B Yagut" panose="00000400000000000000" pitchFamily="2" charset="-78"/>
              </a:rPr>
            </a:b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fa-IR" sz="2600" dirty="0" smtClean="0"/>
              <a:t>مقدمه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2600" dirty="0" smtClean="0"/>
              <a:t>اجزای شرح حال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600" dirty="0" smtClean="0"/>
              <a:t>مقدمات شرح </a:t>
            </a:r>
            <a:r>
              <a:rPr lang="fa-IR" sz="2600" dirty="0"/>
              <a:t>حال یا اطلاعات اولیه و داده های نشانگر </a:t>
            </a:r>
            <a:endParaRPr lang="fa-IR" sz="2600" dirty="0" smtClean="0"/>
          </a:p>
          <a:p>
            <a:pPr marL="514350" indent="-514350" algn="r" rtl="1">
              <a:buFont typeface="+mj-lt"/>
              <a:buAutoNum type="arabicPeriod"/>
            </a:pPr>
            <a:r>
              <a:rPr lang="fa-IR" sz="2600" dirty="0" smtClean="0"/>
              <a:t>شکایت اصلی بیمار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2600" dirty="0" smtClean="0"/>
              <a:t>بیماری کنونی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2600" dirty="0" smtClean="0"/>
              <a:t>تاریخچه بیماری های قبلی 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2600" dirty="0" smtClean="0"/>
              <a:t>داروهای مصرفی بیمار</a:t>
            </a:r>
          </a:p>
          <a:p>
            <a:pPr marL="514350" indent="-514350">
              <a:buFont typeface="+mj-lt"/>
              <a:buAutoNum type="arabicPeriod"/>
            </a:pPr>
            <a:r>
              <a:rPr lang="fa-IR" sz="2600" dirty="0"/>
              <a:t>تاریخچه خانوادگی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2600" dirty="0" smtClean="0"/>
              <a:t>تاریخچه اجتماعی-شخصی(روحی روانی</a:t>
            </a:r>
            <a:r>
              <a:rPr lang="en-US" sz="2600" dirty="0" smtClean="0"/>
              <a:t> </a:t>
            </a:r>
            <a:r>
              <a:rPr lang="fa-IR" sz="2600" dirty="0" smtClean="0"/>
              <a:t>وسبک زندگی بیمار)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2600" dirty="0" smtClean="0"/>
              <a:t>تفاوت بین شرح حال کودکان و بزرگسالان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2600" dirty="0" smtClean="0"/>
              <a:t>مرور سیستم ها</a:t>
            </a:r>
          </a:p>
          <a:p>
            <a:pPr marL="0" indent="0" algn="r" rtl="1">
              <a:buNone/>
            </a:pPr>
            <a:endParaRPr lang="fa-IR" dirty="0" smtClean="0"/>
          </a:p>
          <a:p>
            <a:pPr marL="0" indent="0" algn="r" rtl="1">
              <a:buNone/>
            </a:pPr>
            <a:endParaRPr lang="fa-IR" dirty="0" smtClean="0"/>
          </a:p>
          <a:p>
            <a:pPr marL="0" indent="0" algn="r" rtl="1">
              <a:buNone/>
            </a:pPr>
            <a:endParaRPr lang="fa-IR" dirty="0" smtClean="0"/>
          </a:p>
          <a:p>
            <a:pPr algn="r" rtl="1"/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4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2"/>
    </mc:Choice>
    <mc:Fallback xmlns="">
      <p:transition spd="slow" advTm="33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مقدمه</a:t>
            </a:r>
            <a:endParaRPr lang="en-US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19100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2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ar-SA" dirty="0" smtClean="0"/>
              <a:t>زمانی </a:t>
            </a:r>
            <a:r>
              <a:rPr lang="ar-SA" dirty="0"/>
              <a:t>که فرد بیمار می </a:t>
            </a:r>
            <a:r>
              <a:rPr lang="ar-SA" dirty="0" smtClean="0"/>
              <a:t>شود</a:t>
            </a:r>
            <a:r>
              <a:rPr lang="en-US" dirty="0" smtClean="0"/>
              <a:t> </a:t>
            </a:r>
            <a:r>
              <a:rPr lang="ar-SA" dirty="0" smtClean="0"/>
              <a:t>و </a:t>
            </a:r>
            <a:r>
              <a:rPr lang="ar-SA" dirty="0"/>
              <a:t>تعادل بدن به هم می </a:t>
            </a:r>
            <a:r>
              <a:rPr lang="ar-SA" dirty="0" smtClean="0"/>
              <a:t>ریزد، </a:t>
            </a:r>
            <a:r>
              <a:rPr lang="ar-SA" dirty="0"/>
              <a:t>ارگانهای بدن دیگر هماهنگی لازم را نداشته و بر اساس نوع  بیماری علائم خاصی در فرد بروز می کند و باعث هوشیاری شخص می گردد که بیماری در وی ایجاد شده </a:t>
            </a:r>
            <a:r>
              <a:rPr lang="ar-SA" dirty="0" smtClean="0"/>
              <a:t>است.</a:t>
            </a:r>
            <a:r>
              <a:rPr lang="ar-SA" dirty="0"/>
              <a:t> به همین علت جهت تشخیص و درمان </a:t>
            </a:r>
            <a:r>
              <a:rPr lang="ar-SA" dirty="0" smtClean="0"/>
              <a:t>بیماری، </a:t>
            </a:r>
            <a:r>
              <a:rPr lang="ar-SA" dirty="0"/>
              <a:t>تمام ارگانها به صورت جداگانه مورد ارزیابی قرار گرفته و شرح حال کاملی در این خصوص بدست آورده می شود. </a:t>
            </a:r>
            <a:r>
              <a:rPr lang="fa-IR" dirty="0" smtClean="0"/>
              <a:t>گرفتن </a:t>
            </a:r>
            <a:r>
              <a:rPr lang="fa-IR" dirty="0"/>
              <a:t>شرح </a:t>
            </a:r>
            <a:r>
              <a:rPr lang="fa-IR" dirty="0" smtClean="0"/>
              <a:t>حال، اولین و غالبا </a:t>
            </a:r>
            <a:r>
              <a:rPr lang="fa-IR" dirty="0"/>
              <a:t>مهمترین بخش ارتباط شما با بیماران است</a:t>
            </a:r>
            <a:r>
              <a:rPr lang="fa-IR" dirty="0" smtClean="0"/>
              <a:t>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1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53"/>
    </mc:Choice>
    <mc:Fallback xmlns="">
      <p:transition spd="slow" advTm="51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B Yagut" panose="00000400000000000000" pitchFamily="2" charset="-78"/>
              </a:rPr>
              <a:t>مقدمه</a:t>
            </a:r>
            <a:endParaRPr lang="en-US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286000"/>
            <a:ext cx="8229600" cy="30480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3200" dirty="0" smtClean="0"/>
              <a:t>جهت اخذ یک شرح حال خوب لازم است با اجزای شرح حال و ترتیب انجام آن آشنا باشیم.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a-IR" sz="3200" dirty="0" smtClean="0"/>
              <a:t>در این فصل به اجزای شرح حال خواهیم پرداخت.</a:t>
            </a:r>
            <a:endParaRPr lang="en-US" sz="32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6"/>
    </mc:Choice>
    <mc:Fallback xmlns="">
      <p:transition spd="slow" advTm="18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338"/>
            <a:ext cx="8229600" cy="884238"/>
          </a:xfrm>
        </p:spPr>
        <p:txBody>
          <a:bodyPr>
            <a:noAutofit/>
          </a:bodyPr>
          <a:lstStyle/>
          <a:p>
            <a:pPr lvl="0" indent="-342900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dirty="0" smtClean="0">
                <a:solidFill>
                  <a:prstClr val="black"/>
                </a:solidFill>
                <a:latin typeface="Symbol"/>
                <a:ea typeface="Times New Roman"/>
              </a:rPr>
              <a:t>اجزای شرح حال</a:t>
            </a:r>
            <a:endParaRPr lang="en-US" sz="3600" b="0" dirty="0">
              <a:solidFill>
                <a:prstClr val="black"/>
              </a:solidFill>
              <a:latin typeface="Franklin Gothic Medium"/>
              <a:ea typeface="Times New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1905000"/>
            <a:ext cx="7315200" cy="4191000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lvl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600" dirty="0" smtClean="0">
                <a:latin typeface="Symbol"/>
                <a:ea typeface="Times New Roman"/>
              </a:rPr>
              <a:t>مقدمات شرح حال</a:t>
            </a:r>
            <a:r>
              <a:rPr lang="fa-IR" sz="2400" dirty="0" smtClean="0"/>
              <a:t> یا </a:t>
            </a:r>
            <a:r>
              <a:rPr lang="fa-IR" sz="2400" dirty="0"/>
              <a:t>اطلاعات اولیه و داده های نشانگر</a:t>
            </a:r>
            <a:endParaRPr lang="en-US" sz="2600" dirty="0">
              <a:latin typeface="Franklin Gothic Medium"/>
              <a:ea typeface="Times New Roman"/>
            </a:endParaRPr>
          </a:p>
          <a:p>
            <a:pPr lvl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600" smtClean="0">
                <a:latin typeface="Symbol"/>
                <a:ea typeface="Times New Roman"/>
              </a:rPr>
              <a:t>شکایت یا شکایت </a:t>
            </a:r>
            <a:r>
              <a:rPr lang="fa-IR" sz="2600" dirty="0" smtClean="0">
                <a:latin typeface="Symbol"/>
                <a:ea typeface="Times New Roman"/>
              </a:rPr>
              <a:t>های اصلی بیمار</a:t>
            </a:r>
            <a:endParaRPr lang="en-US" sz="2600" dirty="0">
              <a:latin typeface="Franklin Gothic Medium"/>
              <a:ea typeface="Times New Roman"/>
            </a:endParaRPr>
          </a:p>
          <a:p>
            <a:pPr lvl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600" dirty="0" smtClean="0">
                <a:latin typeface="Symbol"/>
                <a:ea typeface="Times New Roman"/>
              </a:rPr>
              <a:t> </a:t>
            </a:r>
            <a:r>
              <a:rPr lang="fa-IR" sz="2600" dirty="0">
                <a:latin typeface="Symbol"/>
                <a:ea typeface="Times New Roman"/>
              </a:rPr>
              <a:t>بیماری </a:t>
            </a:r>
            <a:r>
              <a:rPr lang="fa-IR" sz="2600" dirty="0" smtClean="0">
                <a:latin typeface="Symbol"/>
                <a:ea typeface="Times New Roman"/>
              </a:rPr>
              <a:t>کنونی</a:t>
            </a:r>
            <a:endParaRPr lang="en-US" sz="2600" dirty="0">
              <a:latin typeface="Franklin Gothic Medium"/>
              <a:ea typeface="Times New Roman"/>
            </a:endParaRPr>
          </a:p>
          <a:p>
            <a:pPr lvl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600" dirty="0" smtClean="0">
                <a:latin typeface="Symbol"/>
                <a:ea typeface="Times New Roman"/>
              </a:rPr>
              <a:t>تاریخچه </a:t>
            </a:r>
            <a:r>
              <a:rPr lang="fa-IR" sz="2600" dirty="0">
                <a:latin typeface="Symbol"/>
                <a:ea typeface="Times New Roman"/>
              </a:rPr>
              <a:t>بیماری های قبلی </a:t>
            </a:r>
            <a:endParaRPr lang="fa-IR" sz="2600" dirty="0" smtClean="0">
              <a:latin typeface="Symbol"/>
              <a:ea typeface="Times New Roman"/>
            </a:endParaRPr>
          </a:p>
          <a:p>
            <a:pPr lvl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600" dirty="0" smtClean="0">
                <a:latin typeface="Symbol"/>
                <a:ea typeface="Times New Roman"/>
              </a:rPr>
              <a:t> </a:t>
            </a:r>
            <a:r>
              <a:rPr lang="fa-IR" sz="2600" dirty="0">
                <a:latin typeface="Symbol"/>
                <a:ea typeface="Times New Roman"/>
              </a:rPr>
              <a:t>سابقه </a:t>
            </a:r>
            <a:r>
              <a:rPr lang="fa-IR" sz="2600" dirty="0" smtClean="0">
                <a:latin typeface="Symbol"/>
                <a:ea typeface="Times New Roman"/>
              </a:rPr>
              <a:t>دارویی</a:t>
            </a:r>
            <a:endParaRPr lang="fa-IR" sz="2600" dirty="0">
              <a:latin typeface="Franklin Gothic Medium"/>
              <a:ea typeface="Times New Roman"/>
            </a:endParaRPr>
          </a:p>
          <a:p>
            <a:pPr lvl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600" dirty="0" smtClean="0">
                <a:latin typeface="Symbol"/>
                <a:ea typeface="Times New Roman"/>
              </a:rPr>
              <a:t>تاریخچه </a:t>
            </a:r>
            <a:r>
              <a:rPr lang="fa-IR" sz="2600" dirty="0">
                <a:latin typeface="Symbol"/>
                <a:ea typeface="Times New Roman"/>
              </a:rPr>
              <a:t>خانوادگی </a:t>
            </a:r>
            <a:endParaRPr lang="fa-IR" sz="2600" dirty="0" smtClean="0">
              <a:latin typeface="Symbol"/>
              <a:ea typeface="Times New Roman"/>
            </a:endParaRPr>
          </a:p>
          <a:p>
            <a:pPr lvl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600" dirty="0" smtClean="0">
                <a:latin typeface="Symbol"/>
                <a:ea typeface="Times New Roman"/>
              </a:rPr>
              <a:t>تاریخچه اجتماعی-شخصی(روحی </a:t>
            </a:r>
            <a:r>
              <a:rPr lang="fa-IR" sz="2600" dirty="0">
                <a:latin typeface="Symbol"/>
                <a:ea typeface="Times New Roman"/>
              </a:rPr>
              <a:t>و روانی وسبک زندگی </a:t>
            </a:r>
            <a:r>
              <a:rPr lang="fa-IR" sz="2600" dirty="0" smtClean="0">
                <a:latin typeface="Symbol"/>
                <a:ea typeface="Times New Roman"/>
              </a:rPr>
              <a:t>بیمار)</a:t>
            </a:r>
          </a:p>
          <a:p>
            <a:pPr lvl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fa-IR" sz="2600" dirty="0" smtClean="0">
                <a:latin typeface="Symbol"/>
                <a:ea typeface="Times New Roman"/>
              </a:rPr>
              <a:t>مرورسیستم ها</a:t>
            </a:r>
          </a:p>
          <a:p>
            <a:pPr lvl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endParaRPr lang="fa-IR" sz="2600" dirty="0" smtClean="0">
              <a:latin typeface="Symbol"/>
              <a:ea typeface="Times New Roman"/>
            </a:endParaRPr>
          </a:p>
          <a:p>
            <a:pPr marL="0" indent="0" algn="r" rtl="1">
              <a:buNone/>
            </a:pP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9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45"/>
    </mc:Choice>
    <mc:Fallback xmlns="">
      <p:transition spd="slow" advTm="37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70000"/>
              </a:lnSpc>
              <a:spcBef>
                <a:spcPct val="20000"/>
              </a:spcBef>
            </a:pPr>
            <a:r>
              <a:rPr lang="fa-IR" sz="3600" dirty="0">
                <a:solidFill>
                  <a:prstClr val="black"/>
                </a:solidFill>
              </a:rPr>
              <a:t>1) مقدمات شرح حال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1"/>
            <a:ext cx="8458200" cy="411480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a-IR" sz="3800" b="1" dirty="0" smtClean="0">
                <a:latin typeface="Symbol"/>
                <a:ea typeface="Times New Roman"/>
              </a:rPr>
              <a:t>هنگام </a:t>
            </a:r>
            <a:r>
              <a:rPr lang="fa-IR" sz="3800" b="1" dirty="0">
                <a:latin typeface="Symbol"/>
                <a:ea typeface="Times New Roman"/>
              </a:rPr>
              <a:t>گرفتن شرح حال حتما اطلاعات زیر را مد نظر داشته باشید: </a:t>
            </a:r>
            <a:endParaRPr lang="fa-IR" sz="3800" b="1" dirty="0" smtClean="0"/>
          </a:p>
          <a:p>
            <a:pPr marL="0" indent="0" algn="r" rtl="1">
              <a:lnSpc>
                <a:spcPct val="170000"/>
              </a:lnSpc>
              <a:buNone/>
            </a:pPr>
            <a:r>
              <a:rPr lang="fa-IR" sz="3800" b="1" dirty="0" smtClean="0">
                <a:solidFill>
                  <a:schemeClr val="tx2">
                    <a:lumMod val="50000"/>
                  </a:schemeClr>
                </a:solidFill>
              </a:rPr>
              <a:t>زمان</a:t>
            </a:r>
            <a:r>
              <a:rPr lang="fa-IR" sz="3800" b="1" dirty="0" smtClean="0"/>
              <a:t>        </a:t>
            </a:r>
            <a:r>
              <a:rPr lang="fa-IR" sz="3800" dirty="0" smtClean="0"/>
              <a:t>ثبت تاریخ و ساعت گرفتن شرح حال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sz="3800" b="1" dirty="0" smtClean="0">
                <a:solidFill>
                  <a:schemeClr val="tx2">
                    <a:lumMod val="50000"/>
                  </a:schemeClr>
                </a:solidFill>
              </a:rPr>
              <a:t>اطلاعات شناسنامه ای</a:t>
            </a:r>
            <a:r>
              <a:rPr lang="fa-IR" sz="3800" b="1" dirty="0" smtClean="0"/>
              <a:t>، </a:t>
            </a:r>
            <a:r>
              <a:rPr lang="fa-IR" sz="3800" b="1" dirty="0" smtClean="0">
                <a:solidFill>
                  <a:schemeClr val="tx2">
                    <a:lumMod val="50000"/>
                  </a:schemeClr>
                </a:solidFill>
              </a:rPr>
              <a:t>مشخصات </a:t>
            </a:r>
            <a:r>
              <a:rPr lang="fa-IR" sz="3800" b="1" dirty="0">
                <a:solidFill>
                  <a:schemeClr val="tx2">
                    <a:lumMod val="50000"/>
                  </a:schemeClr>
                </a:solidFill>
              </a:rPr>
              <a:t>فردی: </a:t>
            </a:r>
            <a:r>
              <a:rPr lang="fa-IR" sz="3800" dirty="0" smtClean="0"/>
              <a:t>سن، جنس، نژاد، </a:t>
            </a:r>
            <a:r>
              <a:rPr lang="fa-IR" sz="3800" dirty="0"/>
              <a:t>محل </a:t>
            </a:r>
            <a:r>
              <a:rPr lang="fa-IR" sz="3800" dirty="0" smtClean="0"/>
              <a:t>تولد، </a:t>
            </a:r>
            <a:r>
              <a:rPr lang="fa-IR" sz="3800" dirty="0"/>
              <a:t>وضعیت </a:t>
            </a:r>
            <a:r>
              <a:rPr lang="fa-IR" sz="3800" dirty="0" smtClean="0"/>
              <a:t>تاهل، شغل، مذهب</a:t>
            </a:r>
            <a:endParaRPr lang="en-US" sz="3800" dirty="0"/>
          </a:p>
          <a:p>
            <a:pPr marL="0" indent="0">
              <a:lnSpc>
                <a:spcPct val="170000"/>
              </a:lnSpc>
              <a:buNone/>
            </a:pPr>
            <a:r>
              <a:rPr lang="fa-IR" sz="3800" dirty="0">
                <a:solidFill>
                  <a:schemeClr val="tx2">
                    <a:lumMod val="50000"/>
                  </a:schemeClr>
                </a:solidFill>
              </a:rPr>
              <a:t>منبع ارجاع  </a:t>
            </a:r>
            <a:r>
              <a:rPr lang="fa-IR" sz="3800" dirty="0" smtClean="0">
                <a:solidFill>
                  <a:schemeClr val="tx2">
                    <a:lumMod val="50000"/>
                  </a:schemeClr>
                </a:solidFill>
              </a:rPr>
              <a:t>    </a:t>
            </a:r>
            <a:r>
              <a:rPr lang="fa-IR" sz="3800" dirty="0" smtClean="0"/>
              <a:t>در </a:t>
            </a:r>
            <a:r>
              <a:rPr lang="fa-IR" sz="3800" dirty="0"/>
              <a:t>مواردی که بیمار ارجاع شده </a:t>
            </a:r>
            <a:r>
              <a:rPr lang="fa-IR" sz="3800" dirty="0" smtClean="0"/>
              <a:t>است</a:t>
            </a:r>
            <a:endParaRPr lang="fa-IR" sz="3800" dirty="0">
              <a:solidFill>
                <a:srgbClr val="FF0000"/>
              </a:solidFill>
            </a:endParaRPr>
          </a:p>
          <a:p>
            <a:pPr marL="0" lvl="0" indent="0">
              <a:lnSpc>
                <a:spcPct val="170000"/>
              </a:lnSpc>
              <a:buNone/>
            </a:pPr>
            <a:r>
              <a:rPr lang="fa-IR" sz="3800" dirty="0">
                <a:solidFill>
                  <a:schemeClr val="tx2">
                    <a:lumMod val="50000"/>
                  </a:schemeClr>
                </a:solidFill>
              </a:rPr>
              <a:t>منبع </a:t>
            </a:r>
            <a:r>
              <a:rPr lang="fa-IR" sz="3800" dirty="0" smtClean="0">
                <a:solidFill>
                  <a:schemeClr val="tx2">
                    <a:lumMod val="50000"/>
                  </a:schemeClr>
                </a:solidFill>
              </a:rPr>
              <a:t>یا گوینده شرح حال</a:t>
            </a:r>
            <a:r>
              <a:rPr lang="fa-IR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a-IR" sz="3800" dirty="0" smtClean="0">
                <a:solidFill>
                  <a:schemeClr val="tx2">
                    <a:lumMod val="50000"/>
                  </a:schemeClr>
                </a:solidFill>
              </a:rPr>
              <a:t>     </a:t>
            </a:r>
            <a:r>
              <a:rPr lang="en-US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a-IR" sz="3800" dirty="0" smtClean="0">
                <a:solidFill>
                  <a:prstClr val="black"/>
                </a:solidFill>
              </a:rPr>
              <a:t>مثلا </a:t>
            </a:r>
            <a:r>
              <a:rPr lang="fa-IR" sz="3800" dirty="0">
                <a:solidFill>
                  <a:prstClr val="black"/>
                </a:solidFill>
              </a:rPr>
              <a:t>خود بیمار یا اعضای </a:t>
            </a:r>
            <a:r>
              <a:rPr lang="fa-IR" sz="3800" dirty="0" smtClean="0">
                <a:solidFill>
                  <a:prstClr val="black"/>
                </a:solidFill>
              </a:rPr>
              <a:t>خانواده یا ...</a:t>
            </a:r>
            <a:endParaRPr lang="fa-IR" sz="3800" b="1" dirty="0" smtClean="0"/>
          </a:p>
          <a:p>
            <a:pPr marL="0" lvl="0" indent="0">
              <a:lnSpc>
                <a:spcPct val="170000"/>
              </a:lnSpc>
              <a:buNone/>
            </a:pPr>
            <a:r>
              <a:rPr lang="fa-IR" sz="3800" b="1" dirty="0" smtClean="0">
                <a:solidFill>
                  <a:schemeClr val="tx2">
                    <a:lumMod val="50000"/>
                  </a:schemeClr>
                </a:solidFill>
              </a:rPr>
              <a:t>قابل اعتماد بودن </a:t>
            </a:r>
            <a:r>
              <a:rPr lang="en-US" sz="3800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fa-IR" sz="3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800" b="1" dirty="0" smtClean="0">
                <a:solidFill>
                  <a:schemeClr val="tx2">
                    <a:lumMod val="50000"/>
                  </a:schemeClr>
                </a:solidFill>
              </a:rPr>
              <a:t>(Reliabili</a:t>
            </a:r>
            <a:r>
              <a:rPr lang="en-US" sz="3800" b="1" dirty="0">
                <a:solidFill>
                  <a:schemeClr val="tx2">
                    <a:lumMod val="50000"/>
                  </a:schemeClr>
                </a:solidFill>
              </a:rPr>
              <a:t>t</a:t>
            </a:r>
            <a:r>
              <a:rPr lang="en-US" sz="3800" b="1" dirty="0" smtClean="0">
                <a:solidFill>
                  <a:schemeClr val="tx2">
                    <a:lumMod val="50000"/>
                  </a:schemeClr>
                </a:solidFill>
              </a:rPr>
              <a:t>y</a:t>
            </a:r>
            <a:r>
              <a:rPr lang="fa-IR" sz="3800" b="1" dirty="0" smtClean="0">
                <a:solidFill>
                  <a:schemeClr val="tx2">
                    <a:lumMod val="50000"/>
                  </a:schemeClr>
                </a:solidFill>
              </a:rPr>
              <a:t> شرح حال       </a:t>
            </a:r>
            <a:r>
              <a:rPr lang="fa-IR" sz="3800" dirty="0" smtClean="0">
                <a:latin typeface="Symbol"/>
                <a:ea typeface="Times New Roman"/>
                <a:cs typeface="B Zar"/>
              </a:rPr>
              <a:t>اطمینان </a:t>
            </a:r>
            <a:r>
              <a:rPr lang="fa-IR" sz="3800" dirty="0">
                <a:latin typeface="Symbol"/>
                <a:ea typeface="Times New Roman"/>
                <a:cs typeface="B Zar"/>
              </a:rPr>
              <a:t>از صحت اطلاعات کسب شده </a:t>
            </a:r>
            <a:endParaRPr lang="en-US" sz="3800" dirty="0">
              <a:latin typeface="Franklin Gothic Medium"/>
              <a:ea typeface="Times New Roman"/>
              <a:cs typeface="Tahoma"/>
            </a:endParaRPr>
          </a:p>
          <a:p>
            <a:pPr marL="0" indent="0" algn="r" rtl="1">
              <a:buNone/>
            </a:pPr>
            <a:endParaRPr lang="fa-IR" b="1" dirty="0" smtClean="0"/>
          </a:p>
          <a:p>
            <a:pPr marL="0" indent="0" algn="r" rtl="1">
              <a:buNone/>
            </a:pPr>
            <a:endParaRPr lang="en-US" b="1" dirty="0"/>
          </a:p>
        </p:txBody>
      </p:sp>
      <p:sp>
        <p:nvSpPr>
          <p:cNvPr id="5" name="Left Arrow 4"/>
          <p:cNvSpPr/>
          <p:nvPr/>
        </p:nvSpPr>
        <p:spPr>
          <a:xfrm>
            <a:off x="7331691" y="4067877"/>
            <a:ext cx="228600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6019800" y="4572000"/>
            <a:ext cx="228600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7848600" y="2438400"/>
            <a:ext cx="228600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4419977" y="5102863"/>
            <a:ext cx="228600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0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63"/>
    </mc:Choice>
    <mc:Fallback xmlns="">
      <p:transition spd="slow" advTm="89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70000"/>
              </a:lnSpc>
              <a:spcBef>
                <a:spcPct val="20000"/>
              </a:spcBef>
            </a:pPr>
            <a:r>
              <a:rPr lang="fa-IR" sz="3600" dirty="0">
                <a:solidFill>
                  <a:prstClr val="black"/>
                </a:solidFill>
              </a:rPr>
              <a:t>1) مقدمات شرح حال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b="1" dirty="0" smtClean="0">
                <a:solidFill>
                  <a:srgbClr val="FF0000"/>
                </a:solidFill>
              </a:rPr>
              <a:t>مثال</a:t>
            </a:r>
          </a:p>
          <a:p>
            <a:pPr marL="0" indent="0" rtl="1">
              <a:buNone/>
            </a:pPr>
            <a:r>
              <a:rPr lang="fa-IR" b="1" dirty="0" smtClean="0">
                <a:solidFill>
                  <a:srgbClr val="FF0000"/>
                </a:solidFill>
              </a:rPr>
              <a:t>99/2/2  ساعت 10 صبح</a:t>
            </a:r>
          </a:p>
          <a:p>
            <a:pPr marL="0" indent="0" rtl="1">
              <a:buNone/>
            </a:pPr>
            <a:r>
              <a:rPr lang="fa-IR" b="1" dirty="0" smtClean="0">
                <a:solidFill>
                  <a:srgbClr val="FF0000"/>
                </a:solidFill>
              </a:rPr>
              <a:t>خانم ماهتاج محمدی</a:t>
            </a:r>
            <a:r>
              <a:rPr lang="en-US" b="1" dirty="0" smtClean="0">
                <a:solidFill>
                  <a:srgbClr val="FF0000"/>
                </a:solidFill>
              </a:rPr>
              <a:t>- </a:t>
            </a:r>
            <a:r>
              <a:rPr lang="fa-IR" b="1" dirty="0" smtClean="0">
                <a:solidFill>
                  <a:srgbClr val="FF0000"/>
                </a:solidFill>
              </a:rPr>
              <a:t>26 ساله</a:t>
            </a:r>
            <a:r>
              <a:rPr lang="en-US" b="1" dirty="0" smtClean="0">
                <a:solidFill>
                  <a:srgbClr val="FF0000"/>
                </a:solidFill>
              </a:rPr>
              <a:t> -</a:t>
            </a:r>
            <a:r>
              <a:rPr lang="fa-IR" b="1" dirty="0" smtClean="0">
                <a:solidFill>
                  <a:srgbClr val="FF0000"/>
                </a:solidFill>
              </a:rPr>
              <a:t>متاهل </a:t>
            </a:r>
            <a:r>
              <a:rPr lang="en-US" b="1" dirty="0" smtClean="0">
                <a:solidFill>
                  <a:srgbClr val="FF0000"/>
                </a:solidFill>
              </a:rPr>
              <a:t>-</a:t>
            </a:r>
            <a:r>
              <a:rPr lang="fa-IR" b="1" dirty="0" smtClean="0">
                <a:solidFill>
                  <a:srgbClr val="FF0000"/>
                </a:solidFill>
              </a:rPr>
              <a:t>خانه دار</a:t>
            </a:r>
            <a:r>
              <a:rPr lang="en-US" b="1" dirty="0" smtClean="0">
                <a:solidFill>
                  <a:srgbClr val="FF0000"/>
                </a:solidFill>
              </a:rPr>
              <a:t> -</a:t>
            </a:r>
            <a:r>
              <a:rPr lang="fa-IR" b="1" dirty="0" smtClean="0">
                <a:solidFill>
                  <a:srgbClr val="FF0000"/>
                </a:solidFill>
              </a:rPr>
              <a:t>ساکن روستای قمر علی آباد</a:t>
            </a:r>
          </a:p>
          <a:p>
            <a:pPr marL="0" indent="0" rtl="1">
              <a:buNone/>
            </a:pPr>
            <a:r>
              <a:rPr lang="fa-IR" b="1" dirty="0" smtClean="0">
                <a:solidFill>
                  <a:srgbClr val="FF0000"/>
                </a:solidFill>
              </a:rPr>
              <a:t>منبع شرح حال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fa-IR" b="1" dirty="0" smtClean="0">
                <a:solidFill>
                  <a:srgbClr val="FF0000"/>
                </a:solidFill>
              </a:rPr>
              <a:t>: خود بیمار</a:t>
            </a:r>
          </a:p>
          <a:p>
            <a:pPr marL="0" indent="0" rtl="1">
              <a:buNone/>
            </a:pPr>
            <a:r>
              <a:rPr lang="fa-IR" b="1" dirty="0" smtClean="0">
                <a:solidFill>
                  <a:srgbClr val="FF0000"/>
                </a:solidFill>
              </a:rPr>
              <a:t>محل ارجاع : مستقیما به خانه بهداشت</a:t>
            </a:r>
          </a:p>
          <a:p>
            <a:pPr marL="0" indent="0" rtl="1">
              <a:buNone/>
            </a:pPr>
            <a:r>
              <a:rPr lang="fa-IR" b="1" dirty="0" smtClean="0">
                <a:solidFill>
                  <a:srgbClr val="FF0000"/>
                </a:solidFill>
              </a:rPr>
              <a:t>شرح حال </a:t>
            </a:r>
            <a:r>
              <a:rPr lang="en-US" b="1" dirty="0" smtClean="0">
                <a:solidFill>
                  <a:srgbClr val="FF0000"/>
                </a:solidFill>
              </a:rPr>
              <a:t>Reliable </a:t>
            </a:r>
            <a:r>
              <a:rPr lang="fa-IR" b="1" dirty="0" smtClean="0">
                <a:solidFill>
                  <a:srgbClr val="FF0000"/>
                </a:solidFill>
              </a:rPr>
              <a:t> است.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7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15"/>
    </mc:Choice>
    <mc:Fallback xmlns="">
      <p:transition spd="slow" advTm="30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شهید بهشتی</_x062f__x0627__x0646__x0634__x06af__x0627__x0647_>
    <_x0646__x0648__x0639__x0020__x062d__x06cc__x0637__x0647_ xmlns="12fdc5dc-769e-4543-b10d-fbea3dac4417">نحوه معاینات فیزیکی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5NN7CDR5NKU2-831-638</_dlc_DocId>
    <_dlc_DocIdUrl xmlns="1047730d-92e1-4018-9084-d932fd3a7f58">
      <Url>http://www.health.gov.ir/hnd/_layouts/DocIdRedir.aspx?ID=5NN7CDR5NKU2-831-638</Url>
      <Description>5NN7CDR5NKU2-831-638</Description>
    </_dlc_DocIdUrl>
  </documentManagement>
</p:properties>
</file>

<file path=customXml/itemProps1.xml><?xml version="1.0" encoding="utf-8"?>
<ds:datastoreItem xmlns:ds="http://schemas.openxmlformats.org/officeDocument/2006/customXml" ds:itemID="{22538508-07C8-4283-BFDE-367992A6E9F0}"/>
</file>

<file path=customXml/itemProps2.xml><?xml version="1.0" encoding="utf-8"?>
<ds:datastoreItem xmlns:ds="http://schemas.openxmlformats.org/officeDocument/2006/customXml" ds:itemID="{D01C9A32-B85C-4D15-BF47-05203779727F}"/>
</file>

<file path=customXml/itemProps3.xml><?xml version="1.0" encoding="utf-8"?>
<ds:datastoreItem xmlns:ds="http://schemas.openxmlformats.org/officeDocument/2006/customXml" ds:itemID="{4861B9F9-193B-4B5B-8FB6-E7ABEC25C5DE}"/>
</file>

<file path=customXml/itemProps4.xml><?xml version="1.0" encoding="utf-8"?>
<ds:datastoreItem xmlns:ds="http://schemas.openxmlformats.org/officeDocument/2006/customXml" ds:itemID="{0E7E4DD4-AB41-4492-BB00-A5713E06020D}"/>
</file>

<file path=docProps/app.xml><?xml version="1.0" encoding="utf-8"?>
<Properties xmlns="http://schemas.openxmlformats.org/officeDocument/2006/extended-properties" xmlns:vt="http://schemas.openxmlformats.org/officeDocument/2006/docPropsVTypes">
  <TotalTime>1803</TotalTime>
  <Words>2033</Words>
  <Application>Microsoft Office PowerPoint</Application>
  <PresentationFormat>On-screen Show (4:3)</PresentationFormat>
  <Paragraphs>184</Paragraphs>
  <Slides>28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B Yagut</vt:lpstr>
      <vt:lpstr>B Zar</vt:lpstr>
      <vt:lpstr>Calibri</vt:lpstr>
      <vt:lpstr>Franklin Gothic Medium</vt:lpstr>
      <vt:lpstr>Symbol</vt:lpstr>
      <vt:lpstr>Tahoma</vt:lpstr>
      <vt:lpstr>Times New Roman</vt:lpstr>
      <vt:lpstr>Office Theme</vt:lpstr>
      <vt:lpstr> آشنایی با نحوه معاینات فیزیکی</vt:lpstr>
      <vt:lpstr> مشخصات سند</vt:lpstr>
      <vt:lpstr> اهداف آموزشی</vt:lpstr>
      <vt:lpstr>فهرست عناوین: </vt:lpstr>
      <vt:lpstr>مقدمه</vt:lpstr>
      <vt:lpstr>مقدمه</vt:lpstr>
      <vt:lpstr>اجزای شرح حال</vt:lpstr>
      <vt:lpstr>1) مقدمات شرح حال </vt:lpstr>
      <vt:lpstr>1) مقدمات شرح حال </vt:lpstr>
      <vt:lpstr>2) شکایت اصلی  Chief complain</vt:lpstr>
      <vt:lpstr>3) بیماری کنونی  Present illness</vt:lpstr>
      <vt:lpstr>3) بیماری کنونی  Present illness</vt:lpstr>
      <vt:lpstr>مثال</vt:lpstr>
      <vt:lpstr>4) تاریخچه قبلی  Past History</vt:lpstr>
      <vt:lpstr>5) داروهای مصرفی Drug History    </vt:lpstr>
      <vt:lpstr>6) تاریخچه خانوادگی Family History  </vt:lpstr>
      <vt:lpstr>تاریخچه خانوادگی</vt:lpstr>
      <vt:lpstr>7) سابقه اجتماعی–شخصی(روحی روانی و سبک زندگی بیمار) Social History-Marital History</vt:lpstr>
      <vt:lpstr>Review of systems (ROS )  8) مرور سیستم ها </vt:lpstr>
      <vt:lpstr>تفاوت های بین شرح حال کودکان و بزرگسالان</vt:lpstr>
      <vt:lpstr>تفاوت های بین شرح حال کودکان و بزرگسالان</vt:lpstr>
      <vt:lpstr>تفاوت های بین شرح حال کودکان و بزرگسالان</vt:lpstr>
      <vt:lpstr>تفاوت های بین شرح حال کودکان و بزرگسالان</vt:lpstr>
      <vt:lpstr>تفاوت های بین شرح حال کودکان و بزرگسالان</vt:lpstr>
      <vt:lpstr>خلاصه مطالب و نتیجه گیری</vt:lpstr>
      <vt:lpstr>پرسش و تمرین</vt:lpstr>
      <vt:lpstr>فهرست منابع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SONY</dc:creator>
  <cp:lastModifiedBy>sbmu1</cp:lastModifiedBy>
  <cp:revision>254</cp:revision>
  <cp:lastPrinted>2020-05-10T08:40:45Z</cp:lastPrinted>
  <dcterms:created xsi:type="dcterms:W3CDTF">2020-04-21T16:07:12Z</dcterms:created>
  <dcterms:modified xsi:type="dcterms:W3CDTF">2020-05-22T14:33:02Z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b9b8b223-c146-4c4d-b802-d362973bbcdf</vt:lpwstr>
  </property>
</Properties>
</file>